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22"/>
  </p:notesMasterIdLst>
  <p:handoutMasterIdLst>
    <p:handoutMasterId r:id="rId23"/>
  </p:handoutMasterIdLst>
  <p:sldIdLst>
    <p:sldId id="297" r:id="rId3"/>
    <p:sldId id="256" r:id="rId4"/>
    <p:sldId id="264" r:id="rId5"/>
    <p:sldId id="296" r:id="rId6"/>
    <p:sldId id="265" r:id="rId7"/>
    <p:sldId id="293" r:id="rId8"/>
    <p:sldId id="279" r:id="rId9"/>
    <p:sldId id="280" r:id="rId10"/>
    <p:sldId id="282" r:id="rId11"/>
    <p:sldId id="298" r:id="rId12"/>
    <p:sldId id="284" r:id="rId13"/>
    <p:sldId id="285" r:id="rId14"/>
    <p:sldId id="286" r:id="rId15"/>
    <p:sldId id="289" r:id="rId16"/>
    <p:sldId id="291" r:id="rId17"/>
    <p:sldId id="290" r:id="rId18"/>
    <p:sldId id="287" r:id="rId19"/>
    <p:sldId id="288" r:id="rId20"/>
    <p:sldId id="299" r:id="rId21"/>
  </p:sldIdLst>
  <p:sldSz cx="9144000" cy="6858000" type="screen4x3"/>
  <p:notesSz cx="6797675" cy="9926638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3366FF"/>
    <a:srgbClr val="FFFFCC"/>
    <a:srgbClr val="CCFF99"/>
    <a:srgbClr val="E1FFE1"/>
    <a:srgbClr val="009900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93" autoAdjust="0"/>
    <p:restoredTop sz="94595" autoAdjust="0"/>
  </p:normalViewPr>
  <p:slideViewPr>
    <p:cSldViewPr snapToGrid="0" snapToObjects="1" showGuides="1">
      <p:cViewPr varScale="1">
        <p:scale>
          <a:sx n="69" d="100"/>
          <a:sy n="69" d="100"/>
        </p:scale>
        <p:origin x="-1584" y="-102"/>
      </p:cViewPr>
      <p:guideLst>
        <p:guide orient="horz" pos="2661"/>
        <p:guide orient="horz" pos="2947"/>
        <p:guide orient="horz" pos="1241"/>
        <p:guide orient="horz" pos="772"/>
        <p:guide orient="horz" pos="1500"/>
        <p:guide pos="2880"/>
        <p:guide pos="398"/>
        <p:guide pos="5362"/>
        <p:guide pos="3171"/>
        <p:guide pos="667"/>
        <p:guide pos="1674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34" d="100"/>
          <a:sy n="34" d="100"/>
        </p:scale>
        <p:origin x="-1572" y="-90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0.xml"/><Relationship Id="rId13" Type="http://schemas.openxmlformats.org/officeDocument/2006/relationships/slide" Target="slides/slide15.xml"/><Relationship Id="rId3" Type="http://schemas.openxmlformats.org/officeDocument/2006/relationships/slide" Target="slides/slide5.xml"/><Relationship Id="rId7" Type="http://schemas.openxmlformats.org/officeDocument/2006/relationships/slide" Target="slides/slide9.xml"/><Relationship Id="rId12" Type="http://schemas.openxmlformats.org/officeDocument/2006/relationships/slide" Target="slides/slide14.xml"/><Relationship Id="rId2" Type="http://schemas.openxmlformats.org/officeDocument/2006/relationships/slide" Target="slides/slide4.xml"/><Relationship Id="rId16" Type="http://schemas.openxmlformats.org/officeDocument/2006/relationships/slide" Target="slides/slide18.xml"/><Relationship Id="rId1" Type="http://schemas.openxmlformats.org/officeDocument/2006/relationships/slide" Target="slides/slide3.xml"/><Relationship Id="rId6" Type="http://schemas.openxmlformats.org/officeDocument/2006/relationships/slide" Target="slides/slide8.xml"/><Relationship Id="rId11" Type="http://schemas.openxmlformats.org/officeDocument/2006/relationships/slide" Target="slides/slide13.xml"/><Relationship Id="rId5" Type="http://schemas.openxmlformats.org/officeDocument/2006/relationships/slide" Target="slides/slide7.xml"/><Relationship Id="rId15" Type="http://schemas.openxmlformats.org/officeDocument/2006/relationships/slide" Target="slides/slide17.xml"/><Relationship Id="rId10" Type="http://schemas.openxmlformats.org/officeDocument/2006/relationships/slide" Target="slides/slide12.xml"/><Relationship Id="rId4" Type="http://schemas.openxmlformats.org/officeDocument/2006/relationships/slide" Target="slides/slide6.xml"/><Relationship Id="rId9" Type="http://schemas.openxmlformats.org/officeDocument/2006/relationships/slide" Target="slides/slide11.xml"/><Relationship Id="rId14" Type="http://schemas.openxmlformats.org/officeDocument/2006/relationships/slide" Target="slides/slide1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2" tIns="46058" rIns="92112" bIns="46058" numCol="1" anchor="t" anchorCtr="0" compatLnSpc="1">
            <a:prstTxWarp prst="textNoShape">
              <a:avLst/>
            </a:prstTxWarp>
          </a:bodyPr>
          <a:lstStyle>
            <a:lvl1pPr defTabSz="919163">
              <a:defRPr sz="1100"/>
            </a:lvl1pPr>
          </a:lstStyle>
          <a:p>
            <a:endParaRPr lang="it-IT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5116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2" tIns="46058" rIns="92112" bIns="46058" numCol="1" anchor="t" anchorCtr="0" compatLnSpc="1">
            <a:prstTxWarp prst="textNoShape">
              <a:avLst/>
            </a:prstTxWarp>
          </a:bodyPr>
          <a:lstStyle>
            <a:lvl1pPr algn="r" defTabSz="919163">
              <a:defRPr sz="1100"/>
            </a:lvl1pPr>
          </a:lstStyle>
          <a:p>
            <a:endParaRPr lang="it-IT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0388"/>
            <a:ext cx="2947988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2" tIns="46058" rIns="92112" bIns="46058" numCol="1" anchor="b" anchorCtr="0" compatLnSpc="1">
            <a:prstTxWarp prst="textNoShape">
              <a:avLst/>
            </a:prstTxWarp>
          </a:bodyPr>
          <a:lstStyle>
            <a:lvl1pPr defTabSz="919163">
              <a:defRPr sz="1100"/>
            </a:lvl1pPr>
          </a:lstStyle>
          <a:p>
            <a:endParaRPr lang="it-IT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9450388"/>
            <a:ext cx="2951163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2" tIns="46058" rIns="92112" bIns="46058" numCol="1" anchor="b" anchorCtr="0" compatLnSpc="1">
            <a:prstTxWarp prst="textNoShape">
              <a:avLst/>
            </a:prstTxWarp>
          </a:bodyPr>
          <a:lstStyle>
            <a:lvl1pPr algn="r" defTabSz="919163">
              <a:defRPr sz="1100"/>
            </a:lvl1pPr>
          </a:lstStyle>
          <a:p>
            <a:fld id="{26DE1604-E42B-4883-8310-21463C5C4F6B}" type="slidenum">
              <a:rPr lang="it-IT"/>
              <a:pPr/>
              <a:t>‹Nº›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3388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2" tIns="45850" rIns="91702" bIns="45850" numCol="1" anchor="t" anchorCtr="0" compatLnSpc="1">
            <a:prstTxWarp prst="textNoShape">
              <a:avLst/>
            </a:prstTxWarp>
          </a:bodyPr>
          <a:lstStyle>
            <a:lvl1pPr defTabSz="915988">
              <a:defRPr sz="1100"/>
            </a:lvl1pPr>
          </a:lstStyle>
          <a:p>
            <a:endParaRPr lang="it-IT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897188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2" tIns="45850" rIns="91702" bIns="45850" numCol="1" anchor="t" anchorCtr="0" compatLnSpc="1">
            <a:prstTxWarp prst="textNoShape">
              <a:avLst/>
            </a:prstTxWarp>
          </a:bodyPr>
          <a:lstStyle>
            <a:lvl1pPr algn="r" defTabSz="915988">
              <a:defRPr sz="1100"/>
            </a:lvl1pPr>
          </a:lstStyle>
          <a:p>
            <a:endParaRPr lang="it-IT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8213" y="766763"/>
            <a:ext cx="4900612" cy="3675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5988" y="4749800"/>
            <a:ext cx="4951412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2" tIns="45850" rIns="91702" bIns="45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1813"/>
            <a:ext cx="2973388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2" tIns="45850" rIns="91702" bIns="45850" numCol="1" anchor="b" anchorCtr="0" compatLnSpc="1">
            <a:prstTxWarp prst="textNoShape">
              <a:avLst/>
            </a:prstTxWarp>
          </a:bodyPr>
          <a:lstStyle>
            <a:lvl1pPr defTabSz="915988">
              <a:defRPr sz="1100"/>
            </a:lvl1pPr>
          </a:lstStyle>
          <a:p>
            <a:endParaRPr lang="it-IT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421813"/>
            <a:ext cx="2897188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2" tIns="45850" rIns="91702" bIns="45850" numCol="1" anchor="b" anchorCtr="0" compatLnSpc="1">
            <a:prstTxWarp prst="textNoShape">
              <a:avLst/>
            </a:prstTxWarp>
          </a:bodyPr>
          <a:lstStyle>
            <a:lvl1pPr algn="r" defTabSz="915988">
              <a:defRPr sz="1100"/>
            </a:lvl1pPr>
          </a:lstStyle>
          <a:p>
            <a:fld id="{5941732D-A186-43A0-AE9C-D9FE31231A63}" type="slidenum">
              <a:rPr lang="it-IT"/>
              <a:pPr/>
              <a:t>‹Nº›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Banda-Bassa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6308725"/>
            <a:ext cx="9144000" cy="69850"/>
          </a:xfrm>
          <a:prstGeom prst="rect">
            <a:avLst/>
          </a:prstGeom>
          <a:noFill/>
        </p:spPr>
      </p:pic>
      <p:sp>
        <p:nvSpPr>
          <p:cNvPr id="1035" name="Text Box 11"/>
          <p:cNvSpPr txBox="1">
            <a:spLocks noChangeArrowheads="1"/>
          </p:cNvSpPr>
          <p:nvPr userDrawn="1"/>
        </p:nvSpPr>
        <p:spPr bwMode="auto">
          <a:xfrm>
            <a:off x="2051050" y="506413"/>
            <a:ext cx="7021513" cy="330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lnSpc>
                <a:spcPct val="130000"/>
              </a:lnSpc>
            </a:pPr>
            <a:r>
              <a:rPr lang="es-ES" sz="1200" b="1">
                <a:latin typeface="Verdana" pitchFamily="34" charset="0"/>
              </a:rPr>
              <a:t>Análisis fallas de pistón</a:t>
            </a:r>
            <a:endParaRPr lang="es-ES" sz="1200" b="1">
              <a:latin typeface="Verdana" pitchFamily="34" charset="0"/>
              <a:cs typeface="Arial" charset="0"/>
            </a:endParaRPr>
          </a:p>
        </p:txBody>
      </p:sp>
      <p:sp>
        <p:nvSpPr>
          <p:cNvPr id="1036" name="Text Box 12"/>
          <p:cNvSpPr txBox="1">
            <a:spLocks noChangeArrowheads="1"/>
          </p:cNvSpPr>
          <p:nvPr userDrawn="1"/>
        </p:nvSpPr>
        <p:spPr bwMode="auto">
          <a:xfrm>
            <a:off x="0" y="6411913"/>
            <a:ext cx="9144000" cy="2905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endParaRPr lang="es-ES" sz="1000" b="1">
              <a:latin typeface="Verdan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slide" Target="slide18.xml"/><Relationship Id="rId3" Type="http://schemas.openxmlformats.org/officeDocument/2006/relationships/slide" Target="slide7.xml"/><Relationship Id="rId7" Type="http://schemas.openxmlformats.org/officeDocument/2006/relationships/slide" Target="slide13.xml"/><Relationship Id="rId12" Type="http://schemas.openxmlformats.org/officeDocument/2006/relationships/slide" Target="slide17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11" Type="http://schemas.openxmlformats.org/officeDocument/2006/relationships/slide" Target="slide16.xml"/><Relationship Id="rId5" Type="http://schemas.openxmlformats.org/officeDocument/2006/relationships/slide" Target="slide9.xml"/><Relationship Id="rId10" Type="http://schemas.openxmlformats.org/officeDocument/2006/relationships/slide" Target="slide15.xml"/><Relationship Id="rId4" Type="http://schemas.openxmlformats.org/officeDocument/2006/relationships/slide" Target="slide8.xml"/><Relationship Id="rId9" Type="http://schemas.openxmlformats.org/officeDocument/2006/relationships/slide" Target="slide11.xml"/><Relationship Id="rId1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slide" Target="slide11.xml"/><Relationship Id="rId4" Type="http://schemas.openxmlformats.org/officeDocument/2006/relationships/slide" Target="slide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7" Type="http://schemas.openxmlformats.org/officeDocument/2006/relationships/slide" Target="slide13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4.xml"/><Relationship Id="rId5" Type="http://schemas.openxmlformats.org/officeDocument/2006/relationships/slide" Target="slide18.xml"/><Relationship Id="rId4" Type="http://schemas.openxmlformats.org/officeDocument/2006/relationships/slide" Target="slide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slide" Target="slide14.xml"/><Relationship Id="rId4" Type="http://schemas.openxmlformats.org/officeDocument/2006/relationships/slide" Target="slide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Text Box 2"/>
          <p:cNvSpPr txBox="1">
            <a:spLocks noChangeArrowheads="1"/>
          </p:cNvSpPr>
          <p:nvPr/>
        </p:nvSpPr>
        <p:spPr bwMode="auto">
          <a:xfrm>
            <a:off x="0" y="2149475"/>
            <a:ext cx="9144000" cy="2468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" sz="6000" b="1" dirty="0"/>
              <a:t>MANUAL DE TALLER</a:t>
            </a:r>
          </a:p>
          <a:p>
            <a:pPr algn="ctr">
              <a:lnSpc>
                <a:spcPct val="130000"/>
              </a:lnSpc>
            </a:pPr>
            <a:endParaRPr lang="es-ES" sz="3000" b="1" dirty="0"/>
          </a:p>
          <a:p>
            <a:pPr algn="ctr">
              <a:lnSpc>
                <a:spcPct val="130000"/>
              </a:lnSpc>
            </a:pPr>
            <a:r>
              <a:rPr lang="es-ES" sz="3000" b="1" dirty="0"/>
              <a:t>Análisis fallos de pistón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 descr="pistone motosega 80c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8863" y="2381250"/>
            <a:ext cx="7018337" cy="284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68" name="Text Box 36"/>
          <p:cNvSpPr txBox="1">
            <a:spLocks noChangeArrowheads="1"/>
          </p:cNvSpPr>
          <p:nvPr/>
        </p:nvSpPr>
        <p:spPr bwMode="auto">
          <a:xfrm>
            <a:off x="5022850" y="2214563"/>
            <a:ext cx="3489325" cy="287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just">
              <a:buFontTx/>
              <a:buAutoNum type="arabicPeriod" startAt="4"/>
            </a:pPr>
            <a:r>
              <a:rPr lang="es-ES" sz="1300" b="1">
                <a:latin typeface="Verdana" pitchFamily="34" charset="0"/>
              </a:rPr>
              <a:t>Causas de los fallos</a:t>
            </a:r>
          </a:p>
          <a:p>
            <a:pPr marL="342900" indent="-342900" algn="just"/>
            <a:endParaRPr lang="es-ES" sz="1300" b="1">
              <a:latin typeface="Verdana" pitchFamily="34" charset="0"/>
            </a:endParaRPr>
          </a:p>
          <a:p>
            <a:pPr marL="723900" lvl="1" indent="-342900" algn="just">
              <a:buFontTx/>
              <a:buAutoNum type="arabicPeriod"/>
            </a:pPr>
            <a:r>
              <a:rPr lang="es-ES" sz="1300">
                <a:latin typeface="Verdana" pitchFamily="34" charset="0"/>
              </a:rPr>
              <a:t>Aceite escaso o ausencia de el</a:t>
            </a:r>
          </a:p>
          <a:p>
            <a:pPr marL="723900" lvl="1" indent="-342900" algn="just">
              <a:buFontTx/>
              <a:buAutoNum type="arabicPeriod"/>
            </a:pPr>
            <a:endParaRPr lang="es-ES" sz="1300">
              <a:latin typeface="Verdana" pitchFamily="34" charset="0"/>
            </a:endParaRPr>
          </a:p>
          <a:p>
            <a:pPr marL="723900" lvl="1" indent="-342900" algn="just">
              <a:buFontTx/>
              <a:buAutoNum type="arabicPeriod"/>
            </a:pPr>
            <a:r>
              <a:rPr lang="es-ES" sz="1300">
                <a:latin typeface="Verdana" pitchFamily="34" charset="0"/>
              </a:rPr>
              <a:t>Aceite no conforme</a:t>
            </a:r>
          </a:p>
          <a:p>
            <a:pPr marL="723900" lvl="1" indent="-342900" algn="just">
              <a:buFontTx/>
              <a:buAutoNum type="arabicPeriod"/>
            </a:pPr>
            <a:endParaRPr lang="es-ES" sz="1300">
              <a:latin typeface="Verdana" pitchFamily="34" charset="0"/>
            </a:endParaRPr>
          </a:p>
          <a:p>
            <a:pPr marL="723900" lvl="1" indent="-342900" algn="just">
              <a:buFontTx/>
              <a:buAutoNum type="arabicPeriod"/>
            </a:pPr>
            <a:r>
              <a:rPr lang="es-ES" sz="1300">
                <a:latin typeface="Verdana" pitchFamily="34" charset="0"/>
              </a:rPr>
              <a:t>Mezcla pobre, fuera de vueltas</a:t>
            </a:r>
          </a:p>
          <a:p>
            <a:pPr marL="723900" lvl="1" indent="-342900" algn="just">
              <a:buFontTx/>
              <a:buAutoNum type="arabicPeriod"/>
            </a:pPr>
            <a:endParaRPr lang="es-ES" sz="1300">
              <a:latin typeface="Verdana" pitchFamily="34" charset="0"/>
            </a:endParaRPr>
          </a:p>
          <a:p>
            <a:pPr marL="723900" lvl="1" indent="-342900" algn="just">
              <a:buFontTx/>
              <a:buAutoNum type="arabicPeriod"/>
            </a:pPr>
            <a:r>
              <a:rPr lang="es-ES" sz="1300">
                <a:latin typeface="Verdana" pitchFamily="34" charset="0"/>
              </a:rPr>
              <a:t>Filtro aire desgastado – roto o ausente</a:t>
            </a:r>
          </a:p>
          <a:p>
            <a:pPr marL="723900" lvl="1" indent="-342900" algn="just">
              <a:buFontTx/>
              <a:buAutoNum type="arabicPeriod"/>
            </a:pPr>
            <a:endParaRPr lang="es-ES" sz="1300">
              <a:latin typeface="Verdana" pitchFamily="34" charset="0"/>
            </a:endParaRPr>
          </a:p>
          <a:p>
            <a:pPr marL="723900" lvl="1" indent="-342900" algn="just">
              <a:buFontTx/>
              <a:buAutoNum type="arabicPeriod"/>
            </a:pPr>
            <a:r>
              <a:rPr lang="es-ES" sz="1300">
                <a:latin typeface="Verdana" pitchFamily="34" charset="0"/>
              </a:rPr>
              <a:t>Sobrecalentamiento</a:t>
            </a:r>
          </a:p>
          <a:p>
            <a:pPr marL="723900" lvl="1" indent="-342900" algn="just">
              <a:buFontTx/>
              <a:buAutoNum type="arabicPeriod"/>
            </a:pPr>
            <a:endParaRPr lang="es-ES" sz="1300">
              <a:latin typeface="Verdana" pitchFamily="34" charset="0"/>
            </a:endParaRPr>
          </a:p>
          <a:p>
            <a:pPr marL="723900" lvl="1" indent="-342900" algn="just">
              <a:buFontTx/>
              <a:buAutoNum type="arabicPeriod"/>
            </a:pPr>
            <a:r>
              <a:rPr lang="es-ES" sz="1300">
                <a:latin typeface="Verdana" pitchFamily="34" charset="0"/>
              </a:rPr>
              <a:t>Preencendido – Detonacion</a:t>
            </a:r>
          </a:p>
        </p:txBody>
      </p:sp>
      <p:sp>
        <p:nvSpPr>
          <p:cNvPr id="95234" name="Text Box 2"/>
          <p:cNvSpPr txBox="1">
            <a:spLocks noChangeArrowheads="1"/>
          </p:cNvSpPr>
          <p:nvPr/>
        </p:nvSpPr>
        <p:spPr bwMode="auto">
          <a:xfrm>
            <a:off x="0" y="1196975"/>
            <a:ext cx="9144000" cy="64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" sz="2800" b="1">
                <a:solidFill>
                  <a:srgbClr val="009900"/>
                </a:solidFill>
              </a:rPr>
              <a:t>Índice</a:t>
            </a:r>
          </a:p>
        </p:txBody>
      </p:sp>
      <p:sp>
        <p:nvSpPr>
          <p:cNvPr id="95250" name="AutoShape 18">
            <a:hlinkClick r:id="rId2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812800" y="2643188"/>
            <a:ext cx="247650" cy="246062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95251" name="AutoShape 19">
            <a:hlinkClick r:id="rId3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812800" y="3040063"/>
            <a:ext cx="247650" cy="246062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95252" name="AutoShape 20">
            <a:hlinkClick r:id="rId4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812800" y="3440113"/>
            <a:ext cx="247650" cy="246062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95254" name="AutoShape 22">
            <a:hlinkClick r:id="rId5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825500" y="4035425"/>
            <a:ext cx="233363" cy="249238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95255" name="AutoShape 23">
            <a:hlinkClick r:id="rId6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825500" y="4611688"/>
            <a:ext cx="233363" cy="249237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95257" name="AutoShape 25">
            <a:hlinkClick r:id="rId7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4800600" y="2643188"/>
            <a:ext cx="233363" cy="249237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95258" name="AutoShape 26">
            <a:hlinkClick r:id="rId8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4800600" y="3032125"/>
            <a:ext cx="233363" cy="249238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95259" name="AutoShape 27">
            <a:hlinkClick r:id="rId9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4789488" y="2247900"/>
            <a:ext cx="247650" cy="246063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95260" name="AutoShape 28">
            <a:hlinkClick r:id="rId10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4787900" y="3427413"/>
            <a:ext cx="247650" cy="246062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95261" name="AutoShape 29">
            <a:hlinkClick r:id="rId11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4787900" y="3833813"/>
            <a:ext cx="247650" cy="246062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95262" name="AutoShape 30">
            <a:hlinkClick r:id="rId12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4802188" y="4429125"/>
            <a:ext cx="233362" cy="249238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95263" name="AutoShape 31">
            <a:hlinkClick r:id="rId13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4802188" y="4829175"/>
            <a:ext cx="233362" cy="249238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95269" name="AutoShape 37">
            <a:hlinkClick r:id="rId14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812800" y="2251075"/>
            <a:ext cx="247650" cy="246063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95271" name="Text Box 39"/>
          <p:cNvSpPr txBox="1">
            <a:spLocks noChangeArrowheads="1"/>
          </p:cNvSpPr>
          <p:nvPr/>
        </p:nvSpPr>
        <p:spPr bwMode="auto">
          <a:xfrm>
            <a:off x="1058863" y="2214563"/>
            <a:ext cx="3730625" cy="307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just">
              <a:buFontTx/>
              <a:buAutoNum type="arabicPeriod"/>
            </a:pPr>
            <a:r>
              <a:rPr lang="es-ES" sz="1400" b="1">
                <a:latin typeface="Verdana" pitchFamily="34" charset="0"/>
              </a:rPr>
              <a:t>Advertencias preventivas</a:t>
            </a:r>
          </a:p>
          <a:p>
            <a:pPr marL="342900" indent="-342900" algn="just"/>
            <a:endParaRPr lang="es-ES" sz="1400" b="1">
              <a:latin typeface="Verdana" pitchFamily="34" charset="0"/>
            </a:endParaRPr>
          </a:p>
          <a:p>
            <a:pPr marL="723900" lvl="1" indent="-342900" algn="just">
              <a:buFontTx/>
              <a:buAutoNum type="alphaLcPeriod"/>
            </a:pPr>
            <a:r>
              <a:rPr lang="es-ES" sz="1400">
                <a:latin typeface="Verdana" pitchFamily="34" charset="0"/>
              </a:rPr>
              <a:t>Mezcla y filtro mezcla</a:t>
            </a:r>
          </a:p>
          <a:p>
            <a:pPr marL="723900" lvl="1" indent="-342900" algn="just">
              <a:buFontTx/>
              <a:buAutoNum type="alphaLcPeriod"/>
            </a:pPr>
            <a:endParaRPr lang="es-ES" sz="1400">
              <a:latin typeface="Verdana" pitchFamily="34" charset="0"/>
            </a:endParaRPr>
          </a:p>
          <a:p>
            <a:pPr marL="723900" lvl="1" indent="-342900" algn="just">
              <a:buFontTx/>
              <a:buAutoNum type="alphaLcPeriod"/>
            </a:pPr>
            <a:r>
              <a:rPr lang="es-ES" sz="1400">
                <a:latin typeface="Verdana" pitchFamily="34" charset="0"/>
              </a:rPr>
              <a:t>Filtro aire</a:t>
            </a:r>
          </a:p>
          <a:p>
            <a:pPr marL="723900" lvl="1" indent="-342900" algn="just">
              <a:buFontTx/>
              <a:buAutoNum type="alphaLcPeriod"/>
            </a:pPr>
            <a:endParaRPr lang="es-ES" sz="1400">
              <a:latin typeface="Verdana" pitchFamily="34" charset="0"/>
            </a:endParaRPr>
          </a:p>
          <a:p>
            <a:pPr marL="723900" lvl="1" indent="-342900" algn="just">
              <a:buFontTx/>
              <a:buAutoNum type="alphaLcPeriod"/>
            </a:pPr>
            <a:r>
              <a:rPr lang="es-ES" sz="1400">
                <a:latin typeface="Verdana" pitchFamily="34" charset="0"/>
              </a:rPr>
              <a:t>Cilindro</a:t>
            </a:r>
          </a:p>
          <a:p>
            <a:pPr marL="723900" lvl="1" indent="-342900" algn="just">
              <a:buFontTx/>
              <a:buAutoNum type="alphaLcPeriod"/>
            </a:pPr>
            <a:endParaRPr lang="es-ES" sz="1400">
              <a:latin typeface="Verdana" pitchFamily="34" charset="0"/>
            </a:endParaRPr>
          </a:p>
          <a:p>
            <a:pPr marL="723900" lvl="1" indent="-342900" algn="just"/>
            <a:endParaRPr lang="es-ES" sz="1400">
              <a:latin typeface="Verdana" pitchFamily="34" charset="0"/>
            </a:endParaRPr>
          </a:p>
          <a:p>
            <a:pPr marL="342900" indent="-342900">
              <a:buFontTx/>
              <a:buAutoNum type="arabicPeriod" startAt="2"/>
            </a:pPr>
            <a:r>
              <a:rPr lang="es-ES" sz="1400" b="1">
                <a:latin typeface="Verdana" pitchFamily="34" charset="0"/>
              </a:rPr>
              <a:t>El pistón: las características</a:t>
            </a:r>
          </a:p>
          <a:p>
            <a:pPr marL="342900" indent="-342900">
              <a:buFontTx/>
              <a:buAutoNum type="arabicPeriod" startAt="2"/>
            </a:pPr>
            <a:endParaRPr lang="es-ES" sz="1400" b="1">
              <a:latin typeface="Verdana" pitchFamily="34" charset="0"/>
            </a:endParaRPr>
          </a:p>
          <a:p>
            <a:pPr marL="342900" indent="-342900">
              <a:buFontTx/>
              <a:buAutoNum type="arabicPeriod" startAt="2"/>
            </a:pPr>
            <a:endParaRPr lang="es-ES" sz="1400" b="1">
              <a:latin typeface="Verdana" pitchFamily="34" charset="0"/>
            </a:endParaRPr>
          </a:p>
          <a:p>
            <a:pPr marL="342900" indent="-342900" algn="just">
              <a:buFontTx/>
              <a:buAutoNum type="arabicPeriod" startAt="3"/>
            </a:pPr>
            <a:r>
              <a:rPr lang="es-ES" sz="1400" b="1">
                <a:latin typeface="Verdana" pitchFamily="34" charset="0"/>
              </a:rPr>
              <a:t>Lista de control de las fallos del motor</a:t>
            </a:r>
            <a:endParaRPr lang="es-ES" sz="140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prosint_dosato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450" y="3681413"/>
            <a:ext cx="1519238" cy="2397125"/>
          </a:xfrm>
          <a:prstGeom prst="rect">
            <a:avLst/>
          </a:prstGeom>
          <a:noFill/>
        </p:spPr>
      </p:pic>
      <p:sp>
        <p:nvSpPr>
          <p:cNvPr id="146436" name="Rectangle 4"/>
          <p:cNvSpPr>
            <a:spLocks noChangeArrowheads="1"/>
          </p:cNvSpPr>
          <p:nvPr/>
        </p:nvSpPr>
        <p:spPr bwMode="auto">
          <a:xfrm>
            <a:off x="3048000" y="2286000"/>
            <a:ext cx="15240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46438" name="Text Box 6"/>
          <p:cNvSpPr txBox="1">
            <a:spLocks noChangeArrowheads="1"/>
          </p:cNvSpPr>
          <p:nvPr/>
        </p:nvSpPr>
        <p:spPr bwMode="auto">
          <a:xfrm>
            <a:off x="717550" y="6062663"/>
            <a:ext cx="16208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000" b="1">
                <a:latin typeface="Verdana" pitchFamily="34" charset="0"/>
              </a:rPr>
              <a:t>cod. 001001333 </a:t>
            </a:r>
          </a:p>
        </p:txBody>
      </p:sp>
      <p:sp>
        <p:nvSpPr>
          <p:cNvPr id="146439" name="Text Box 7"/>
          <p:cNvSpPr txBox="1">
            <a:spLocks noChangeArrowheads="1"/>
          </p:cNvSpPr>
          <p:nvPr/>
        </p:nvSpPr>
        <p:spPr bwMode="auto">
          <a:xfrm>
            <a:off x="3379788" y="6057900"/>
            <a:ext cx="15128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000" b="1">
                <a:latin typeface="Verdana" pitchFamily="34" charset="0"/>
              </a:rPr>
              <a:t>cod. 001000972</a:t>
            </a:r>
          </a:p>
        </p:txBody>
      </p:sp>
      <p:pic>
        <p:nvPicPr>
          <p:cNvPr id="146441" name="Picture 9" descr="LUBR-ADDITIV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3702050"/>
            <a:ext cx="1857375" cy="2376488"/>
          </a:xfrm>
          <a:prstGeom prst="rect">
            <a:avLst/>
          </a:prstGeom>
          <a:noFill/>
        </p:spPr>
      </p:pic>
      <p:sp>
        <p:nvSpPr>
          <p:cNvPr id="146443" name="Text Box 11"/>
          <p:cNvSpPr txBox="1">
            <a:spLocks noChangeArrowheads="1"/>
          </p:cNvSpPr>
          <p:nvPr/>
        </p:nvSpPr>
        <p:spPr bwMode="auto">
          <a:xfrm>
            <a:off x="3019425" y="3683000"/>
            <a:ext cx="431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200" b="1">
                <a:solidFill>
                  <a:srgbClr val="009900"/>
                </a:solidFill>
                <a:latin typeface="Verdana" pitchFamily="34" charset="0"/>
              </a:rPr>
              <a:t>II.</a:t>
            </a:r>
          </a:p>
        </p:txBody>
      </p:sp>
      <p:sp>
        <p:nvSpPr>
          <p:cNvPr id="146444" name="Text Box 12"/>
          <p:cNvSpPr txBox="1">
            <a:spLocks noChangeArrowheads="1"/>
          </p:cNvSpPr>
          <p:nvPr/>
        </p:nvSpPr>
        <p:spPr bwMode="auto">
          <a:xfrm>
            <a:off x="5530850" y="3683000"/>
            <a:ext cx="508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200" b="1">
                <a:solidFill>
                  <a:srgbClr val="009900"/>
                </a:solidFill>
                <a:latin typeface="Verdana" pitchFamily="34" charset="0"/>
              </a:rPr>
              <a:t>III.</a:t>
            </a:r>
          </a:p>
        </p:txBody>
      </p:sp>
      <p:sp>
        <p:nvSpPr>
          <p:cNvPr id="146445" name="Text Box 13"/>
          <p:cNvSpPr txBox="1">
            <a:spLocks noChangeArrowheads="1"/>
          </p:cNvSpPr>
          <p:nvPr/>
        </p:nvSpPr>
        <p:spPr bwMode="auto">
          <a:xfrm>
            <a:off x="527050" y="3675063"/>
            <a:ext cx="431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200" b="1">
                <a:solidFill>
                  <a:srgbClr val="009900"/>
                </a:solidFill>
                <a:latin typeface="Verdana" pitchFamily="34" charset="0"/>
              </a:rPr>
              <a:t>I.</a:t>
            </a:r>
          </a:p>
        </p:txBody>
      </p:sp>
      <p:pic>
        <p:nvPicPr>
          <p:cNvPr id="146446" name="Picture 14" descr="LUBR-SGRASSANT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1825" y="4497388"/>
            <a:ext cx="1055688" cy="1462087"/>
          </a:xfrm>
          <a:prstGeom prst="rect">
            <a:avLst/>
          </a:prstGeom>
          <a:noFill/>
        </p:spPr>
      </p:pic>
      <p:pic>
        <p:nvPicPr>
          <p:cNvPr id="146447" name="Picture 15" descr="LUBR-00110122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12000" y="3883025"/>
            <a:ext cx="1371600" cy="2076450"/>
          </a:xfrm>
          <a:prstGeom prst="rect">
            <a:avLst/>
          </a:prstGeom>
          <a:noFill/>
        </p:spPr>
      </p:pic>
      <p:sp>
        <p:nvSpPr>
          <p:cNvPr id="146448" name="Text Box 16"/>
          <p:cNvSpPr txBox="1">
            <a:spLocks noChangeArrowheads="1"/>
          </p:cNvSpPr>
          <p:nvPr/>
        </p:nvSpPr>
        <p:spPr bwMode="auto">
          <a:xfrm>
            <a:off x="5387975" y="6051550"/>
            <a:ext cx="16208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000" b="1">
                <a:latin typeface="Verdana" pitchFamily="34" charset="0"/>
              </a:rPr>
              <a:t>cod. 001101009</a:t>
            </a:r>
          </a:p>
        </p:txBody>
      </p:sp>
      <p:sp>
        <p:nvSpPr>
          <p:cNvPr id="146449" name="Text Box 17"/>
          <p:cNvSpPr txBox="1">
            <a:spLocks noChangeArrowheads="1"/>
          </p:cNvSpPr>
          <p:nvPr/>
        </p:nvSpPr>
        <p:spPr bwMode="auto">
          <a:xfrm>
            <a:off x="6954838" y="6051550"/>
            <a:ext cx="16208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000" b="1">
                <a:latin typeface="Verdana" pitchFamily="34" charset="0"/>
              </a:rPr>
              <a:t>cod. 001101222</a:t>
            </a:r>
          </a:p>
        </p:txBody>
      </p:sp>
      <p:sp>
        <p:nvSpPr>
          <p:cNvPr id="146450" name="AutoShape 18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89888" y="6486525"/>
            <a:ext cx="1082675" cy="276225"/>
          </a:xfrm>
          <a:prstGeom prst="actionButtonBlank">
            <a:avLst/>
          </a:prstGeom>
          <a:solidFill>
            <a:srgbClr val="0099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it-IT" sz="1000" b="1">
                <a:solidFill>
                  <a:schemeClr val="bg1"/>
                </a:solidFill>
              </a:rPr>
              <a:t>Torna a indice</a:t>
            </a:r>
          </a:p>
        </p:txBody>
      </p:sp>
      <p:sp>
        <p:nvSpPr>
          <p:cNvPr id="146451" name="Text Box 19"/>
          <p:cNvSpPr txBox="1">
            <a:spLocks noChangeArrowheads="1"/>
          </p:cNvSpPr>
          <p:nvPr/>
        </p:nvSpPr>
        <p:spPr bwMode="auto">
          <a:xfrm>
            <a:off x="0" y="1196975"/>
            <a:ext cx="9144000" cy="64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" sz="2800" b="1">
                <a:solidFill>
                  <a:srgbClr val="009900"/>
                </a:solidFill>
              </a:rPr>
              <a:t>1.  Advertencias  preventivas</a:t>
            </a:r>
          </a:p>
        </p:txBody>
      </p:sp>
      <p:sp>
        <p:nvSpPr>
          <p:cNvPr id="146452" name="Text Box 20"/>
          <p:cNvSpPr txBox="1">
            <a:spLocks noChangeArrowheads="1"/>
          </p:cNvSpPr>
          <p:nvPr/>
        </p:nvSpPr>
        <p:spPr bwMode="auto">
          <a:xfrm>
            <a:off x="631825" y="1970088"/>
            <a:ext cx="78803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914400" lvl="1" indent="-457200" algn="just"/>
            <a:r>
              <a:rPr lang="es-ES" sz="1200" b="1">
                <a:latin typeface="Verdana" pitchFamily="34" charset="0"/>
              </a:rPr>
              <a:t>Lubrificantes recomendados</a:t>
            </a:r>
          </a:p>
          <a:p>
            <a:pPr marL="914400" lvl="1" indent="-457200" algn="just"/>
            <a:endParaRPr lang="es-ES" sz="1200" b="1">
              <a:latin typeface="Verdana" pitchFamily="34" charset="0"/>
            </a:endParaRPr>
          </a:p>
          <a:p>
            <a:pPr marL="457200" indent="-457200" algn="just">
              <a:buFontTx/>
              <a:buAutoNum type="romanUcPeriod"/>
            </a:pPr>
            <a:r>
              <a:rPr lang="es-ES" sz="1200" b="1">
                <a:latin typeface="Verdana" pitchFamily="34" charset="0"/>
              </a:rPr>
              <a:t>Aceite especial para motores de dos tiempos: </a:t>
            </a:r>
            <a:r>
              <a:rPr lang="es-ES" sz="1200">
                <a:latin typeface="Verdana" pitchFamily="34" charset="0"/>
              </a:rPr>
              <a:t>“PROSINT” 2T al 2% (50:1), para lubrificaciones de motores de dos tiempos con elevadas prestaciones</a:t>
            </a:r>
          </a:p>
          <a:p>
            <a:pPr marL="457200" indent="-457200" algn="just">
              <a:buFontTx/>
              <a:buAutoNum type="romanUcPeriod"/>
            </a:pPr>
            <a:r>
              <a:rPr lang="es-ES" sz="1200" b="1">
                <a:latin typeface="Verdana" pitchFamily="34" charset="0"/>
              </a:rPr>
              <a:t>Aditivo especial para gasolina: </a:t>
            </a:r>
            <a:r>
              <a:rPr lang="es-ES" sz="1200">
                <a:latin typeface="Verdana" pitchFamily="34" charset="0"/>
              </a:rPr>
              <a:t>“ADDITIX 2000” evita la degradacion del carburante por un periodo de 12 meses, ademas lo proteje conta la oxidacion</a:t>
            </a:r>
          </a:p>
          <a:p>
            <a:pPr marL="457200" indent="-457200" algn="just">
              <a:buFontTx/>
              <a:buAutoNum type="romanUcPeriod"/>
            </a:pPr>
            <a:r>
              <a:rPr lang="es-ES" sz="1200" b="1">
                <a:latin typeface="Verdana" pitchFamily="34" charset="0"/>
              </a:rPr>
              <a:t>Detergente desgrasante multiuso concentrado: </a:t>
            </a:r>
            <a:r>
              <a:rPr lang="es-ES" sz="1200">
                <a:latin typeface="Verdana" pitchFamily="34" charset="0"/>
              </a:rPr>
              <a:t>detergente con elevada concentración para obtener óptimos resultados en la limpieza de superficies muy sucias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70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6425" y="4386263"/>
            <a:ext cx="2936875" cy="180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272" name="Picture 16" descr="IMG_3966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5529263" y="2836863"/>
            <a:ext cx="2936875" cy="1812925"/>
          </a:xfrm>
          <a:prstGeom prst="rect">
            <a:avLst/>
          </a:prstGeom>
          <a:noFill/>
        </p:spPr>
      </p:pic>
      <p:sp>
        <p:nvSpPr>
          <p:cNvPr id="96276" name="AutoShape 2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486525"/>
            <a:ext cx="1117600" cy="276225"/>
          </a:xfrm>
          <a:prstGeom prst="actionButtonBlank">
            <a:avLst/>
          </a:prstGeom>
          <a:solidFill>
            <a:srgbClr val="0099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s-ES" sz="1000" b="1">
                <a:solidFill>
                  <a:schemeClr val="bg1"/>
                </a:solidFill>
              </a:rPr>
              <a:t>Torna al índice</a:t>
            </a:r>
          </a:p>
        </p:txBody>
      </p:sp>
      <p:pic>
        <p:nvPicPr>
          <p:cNvPr id="96278" name="Picture 2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663" y="1944688"/>
            <a:ext cx="2924175" cy="180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6279" name="Rectangle 23"/>
          <p:cNvSpPr>
            <a:spLocks noChangeArrowheads="1"/>
          </p:cNvSpPr>
          <p:nvPr/>
        </p:nvSpPr>
        <p:spPr bwMode="auto">
          <a:xfrm>
            <a:off x="3327400" y="1970088"/>
            <a:ext cx="133350" cy="2079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96280" name="Rectangle 24"/>
          <p:cNvSpPr>
            <a:spLocks noChangeArrowheads="1"/>
          </p:cNvSpPr>
          <p:nvPr/>
        </p:nvSpPr>
        <p:spPr bwMode="auto">
          <a:xfrm>
            <a:off x="652463" y="4418013"/>
            <a:ext cx="200025" cy="2079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96281" name="Text Box 25"/>
          <p:cNvSpPr txBox="1">
            <a:spLocks noChangeArrowheads="1"/>
          </p:cNvSpPr>
          <p:nvPr/>
        </p:nvSpPr>
        <p:spPr bwMode="auto">
          <a:xfrm>
            <a:off x="0" y="1196975"/>
            <a:ext cx="9144000" cy="64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" sz="2800" b="1">
                <a:solidFill>
                  <a:srgbClr val="009900"/>
                </a:solidFill>
              </a:rPr>
              <a:t>1.a. Mezcla y filtro mezcla</a:t>
            </a:r>
          </a:p>
        </p:txBody>
      </p:sp>
      <p:sp>
        <p:nvSpPr>
          <p:cNvPr id="96282" name="Text Box 26"/>
          <p:cNvSpPr txBox="1">
            <a:spLocks noChangeArrowheads="1"/>
          </p:cNvSpPr>
          <p:nvPr/>
        </p:nvSpPr>
        <p:spPr bwMode="auto">
          <a:xfrm>
            <a:off x="3457575" y="1984375"/>
            <a:ext cx="4994275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0975" indent="-180975" algn="just">
              <a:buFontTx/>
              <a:buChar char="•"/>
            </a:pPr>
            <a:r>
              <a:rPr lang="es-ES" sz="1200">
                <a:latin typeface="Verdana" pitchFamily="34" charset="0"/>
              </a:rPr>
              <a:t>Usar carburante (mezcla aceite/gasolina) al </a:t>
            </a:r>
            <a:r>
              <a:rPr lang="es-ES" sz="1200" b="1">
                <a:latin typeface="Verdana" pitchFamily="34" charset="0"/>
              </a:rPr>
              <a:t>4% (25:1)</a:t>
            </a:r>
            <a:r>
              <a:rPr lang="es-ES" sz="1200">
                <a:latin typeface="Verdana" pitchFamily="34" charset="0"/>
              </a:rPr>
              <a:t>.  Con aceite </a:t>
            </a:r>
            <a:r>
              <a:rPr lang="es-ES" sz="1200" b="1">
                <a:latin typeface="Verdana" pitchFamily="34" charset="0"/>
              </a:rPr>
              <a:t>Prosint</a:t>
            </a:r>
            <a:r>
              <a:rPr lang="es-ES" sz="1200">
                <a:latin typeface="Verdana" pitchFamily="34" charset="0"/>
              </a:rPr>
              <a:t> usar mezcla al </a:t>
            </a:r>
            <a:r>
              <a:rPr lang="es-ES" sz="1200" b="1">
                <a:latin typeface="Verdana" pitchFamily="34" charset="0"/>
              </a:rPr>
              <a:t>2% (50:1)</a:t>
            </a:r>
            <a:endParaRPr lang="es-ES" sz="1200">
              <a:latin typeface="Verdana" pitchFamily="34" charset="0"/>
            </a:endParaRPr>
          </a:p>
          <a:p>
            <a:pPr marL="180975" indent="-180975" algn="just">
              <a:buFontTx/>
              <a:buChar char="•"/>
            </a:pPr>
            <a:r>
              <a:rPr lang="es-ES" sz="1200">
                <a:latin typeface="Verdana" pitchFamily="34" charset="0"/>
              </a:rPr>
              <a:t>Se aconseja la utilización de gasolina con o sin plomo de marcas conocidas y con un numero de octanaje no inferior a 90 octanos</a:t>
            </a:r>
          </a:p>
        </p:txBody>
      </p:sp>
      <p:sp>
        <p:nvSpPr>
          <p:cNvPr id="96283" name="Text Box 27"/>
          <p:cNvSpPr txBox="1">
            <a:spLocks noChangeArrowheads="1"/>
          </p:cNvSpPr>
          <p:nvPr/>
        </p:nvSpPr>
        <p:spPr bwMode="auto">
          <a:xfrm>
            <a:off x="601663" y="3814763"/>
            <a:ext cx="4956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0975" indent="-180975" algn="r">
              <a:buFontTx/>
              <a:buChar char="•"/>
            </a:pPr>
            <a:r>
              <a:rPr lang="es-ES" sz="1200">
                <a:latin typeface="Verdana" pitchFamily="34" charset="0"/>
              </a:rPr>
              <a:t>Verificar periódicamente las condiciones del filtro mezcla. En caso de suciedad excesiva sustituirlo</a:t>
            </a:r>
          </a:p>
        </p:txBody>
      </p:sp>
      <p:sp>
        <p:nvSpPr>
          <p:cNvPr id="96284" name="Text Box 28"/>
          <p:cNvSpPr txBox="1">
            <a:spLocks noChangeArrowheads="1"/>
          </p:cNvSpPr>
          <p:nvPr/>
        </p:nvSpPr>
        <p:spPr bwMode="auto">
          <a:xfrm>
            <a:off x="3460750" y="4651375"/>
            <a:ext cx="500538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0975" indent="-180975" algn="just">
              <a:buFontTx/>
              <a:buChar char="•"/>
            </a:pPr>
            <a:r>
              <a:rPr lang="es-ES" sz="1200">
                <a:latin typeface="Verdana" pitchFamily="34" charset="0"/>
              </a:rPr>
              <a:t>Conservar la gasolina, el aceite y la mezcla en tanques homologados</a:t>
            </a:r>
          </a:p>
          <a:p>
            <a:pPr marL="180975" indent="-180975" algn="just">
              <a:buFontTx/>
              <a:buChar char="•"/>
            </a:pPr>
            <a:r>
              <a:rPr lang="es-ES" sz="1200">
                <a:latin typeface="Verdana" pitchFamily="34" charset="0"/>
              </a:rPr>
              <a:t>Usar solo </a:t>
            </a:r>
            <a:r>
              <a:rPr lang="es-ES" sz="1200" b="1">
                <a:latin typeface="Verdana" pitchFamily="34" charset="0"/>
              </a:rPr>
              <a:t>aceite especifico para motores de dos tiempos enfriados por aire</a:t>
            </a:r>
          </a:p>
          <a:p>
            <a:pPr marL="180975" indent="-180975" algn="just">
              <a:buFontTx/>
              <a:buChar char="•"/>
            </a:pPr>
            <a:r>
              <a:rPr lang="es-ES" sz="1200">
                <a:latin typeface="Verdana" pitchFamily="34" charset="0"/>
              </a:rPr>
              <a:t>Agitar el tanque de la mezcla antes de proceder con el abastecimiento del tanque de la motosierra. Se aconseja la utilización del aditivo </a:t>
            </a:r>
            <a:r>
              <a:rPr lang="es-ES" sz="1200" b="1">
                <a:latin typeface="Verdana" pitchFamily="34" charset="0"/>
              </a:rPr>
              <a:t>ADDITIX 2000</a:t>
            </a:r>
            <a:r>
              <a:rPr lang="es-ES" sz="1200">
                <a:latin typeface="Verdana" pitchFamily="34" charset="0"/>
              </a:rPr>
              <a:t> para conservar la mezcla y la gasolina por un periodo de un año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82" name="Text Box 18"/>
          <p:cNvSpPr txBox="1">
            <a:spLocks noChangeArrowheads="1"/>
          </p:cNvSpPr>
          <p:nvPr/>
        </p:nvSpPr>
        <p:spPr bwMode="auto">
          <a:xfrm>
            <a:off x="0" y="1196975"/>
            <a:ext cx="9144000" cy="64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" sz="2800" b="1">
                <a:solidFill>
                  <a:srgbClr val="009900"/>
                </a:solidFill>
              </a:rPr>
              <a:t>1.b. Filtro aire</a:t>
            </a:r>
          </a:p>
        </p:txBody>
      </p:sp>
      <p:sp>
        <p:nvSpPr>
          <p:cNvPr id="139283" name="Text Box 19"/>
          <p:cNvSpPr txBox="1">
            <a:spLocks noChangeArrowheads="1"/>
          </p:cNvSpPr>
          <p:nvPr/>
        </p:nvSpPr>
        <p:spPr bwMode="auto">
          <a:xfrm>
            <a:off x="631825" y="2381250"/>
            <a:ext cx="7880350" cy="24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0975" indent="-180975">
              <a:buFontTx/>
              <a:buChar char="•"/>
            </a:pPr>
            <a:r>
              <a:rPr lang="es-ES" sz="1200">
                <a:latin typeface="Verdana" pitchFamily="34" charset="0"/>
              </a:rPr>
              <a:t>Para un buen funcionamiento de la maquina, los filtros del aire no deben ser tapados. La obstrucción o la mala manutención de los filtros reduce la potencia y aumenta el consume di combustible, favorece el desgaste del motor y puede causar graves danos al motor!</a:t>
            </a:r>
          </a:p>
          <a:p>
            <a:pPr marL="180975" indent="-180975" algn="just">
              <a:buFontTx/>
              <a:buChar char="•"/>
            </a:pPr>
            <a:endParaRPr lang="es-ES" sz="1200">
              <a:latin typeface="Verdana" pitchFamily="34" charset="0"/>
            </a:endParaRPr>
          </a:p>
          <a:p>
            <a:pPr marL="180975" indent="-180975" algn="just">
              <a:buFontTx/>
              <a:buChar char="•"/>
            </a:pPr>
            <a:r>
              <a:rPr lang="es-ES" sz="1200">
                <a:latin typeface="Verdana" pitchFamily="34" charset="0"/>
              </a:rPr>
              <a:t>Prestar atención durante la limpieza del filtro aire. Una manutención no adecuada puede dañar el filtro</a:t>
            </a:r>
          </a:p>
          <a:p>
            <a:pPr marL="180975" indent="-180975" algn="just"/>
            <a:r>
              <a:rPr lang="es-ES" sz="1200">
                <a:latin typeface="Verdana" pitchFamily="34" charset="0"/>
              </a:rPr>
              <a:t>   </a:t>
            </a:r>
            <a:r>
              <a:rPr lang="es-ES" sz="1200" b="1">
                <a:latin typeface="Verdana" pitchFamily="34" charset="0"/>
              </a:rPr>
              <a:t>Se aconseja la sustitución frecuente del filtro aire</a:t>
            </a:r>
          </a:p>
          <a:p>
            <a:pPr marL="180975" indent="-180975" algn="just">
              <a:buFontTx/>
              <a:buChar char="•"/>
            </a:pPr>
            <a:endParaRPr lang="es-ES" sz="1200" b="1">
              <a:latin typeface="Verdana" pitchFamily="34" charset="0"/>
            </a:endParaRPr>
          </a:p>
          <a:p>
            <a:pPr marL="180975" indent="-180975" algn="just">
              <a:buFontTx/>
              <a:buChar char="•"/>
            </a:pPr>
            <a:r>
              <a:rPr lang="es-ES" sz="1200">
                <a:latin typeface="Verdana" pitchFamily="34" charset="0"/>
              </a:rPr>
              <a:t>Para condiciones de trabajo gravosas son disponibles filtros de aire especiales con mayor capacidad filtrante</a:t>
            </a:r>
          </a:p>
          <a:p>
            <a:pPr marL="180975" indent="-180975" algn="just">
              <a:buFontTx/>
              <a:buChar char="•"/>
            </a:pPr>
            <a:endParaRPr lang="es-ES" sz="1200">
              <a:latin typeface="Verdana" pitchFamily="34" charset="0"/>
            </a:endParaRPr>
          </a:p>
          <a:p>
            <a:pPr marL="180975" indent="-180975" algn="just">
              <a:buFontTx/>
              <a:buChar char="•"/>
            </a:pPr>
            <a:r>
              <a:rPr lang="es-ES" sz="1200">
                <a:latin typeface="Verdana" pitchFamily="34" charset="0"/>
              </a:rPr>
              <a:t>Utilizar el detergente desgrasante multiuso concentrado para efectuar la manutención de los filtros de aire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27" name="Picture 15" descr="Filtro_car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64300" y="3681413"/>
            <a:ext cx="2339975" cy="2341562"/>
          </a:xfrm>
          <a:prstGeom prst="rect">
            <a:avLst/>
          </a:prstGeom>
          <a:noFill/>
        </p:spPr>
      </p:pic>
      <p:pic>
        <p:nvPicPr>
          <p:cNvPr id="115721" name="Picture 9" descr="filtro OK 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458788" y="3873500"/>
            <a:ext cx="2824162" cy="1892300"/>
          </a:xfrm>
          <a:prstGeom prst="rect">
            <a:avLst/>
          </a:prstGeom>
          <a:noFill/>
        </p:spPr>
      </p:pic>
      <p:pic>
        <p:nvPicPr>
          <p:cNvPr id="115722" name="Picture 10" descr="FELT AIR FILTER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3411538" y="3883025"/>
            <a:ext cx="2757487" cy="2082800"/>
          </a:xfrm>
          <a:prstGeom prst="rect">
            <a:avLst/>
          </a:prstGeom>
          <a:noFill/>
        </p:spPr>
      </p:pic>
      <p:sp>
        <p:nvSpPr>
          <p:cNvPr id="115724" name="AutoShape 12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486525"/>
            <a:ext cx="1117600" cy="276225"/>
          </a:xfrm>
          <a:prstGeom prst="actionButtonBlank">
            <a:avLst/>
          </a:prstGeom>
          <a:solidFill>
            <a:srgbClr val="0099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s-ES" sz="1000" b="1">
                <a:solidFill>
                  <a:schemeClr val="bg1"/>
                </a:solidFill>
              </a:rPr>
              <a:t>Torna al índice</a:t>
            </a:r>
          </a:p>
        </p:txBody>
      </p:sp>
      <p:sp>
        <p:nvSpPr>
          <p:cNvPr id="115729" name="Text Box 17"/>
          <p:cNvSpPr txBox="1">
            <a:spLocks noChangeArrowheads="1"/>
          </p:cNvSpPr>
          <p:nvPr/>
        </p:nvSpPr>
        <p:spPr bwMode="auto">
          <a:xfrm>
            <a:off x="631825" y="3819525"/>
            <a:ext cx="43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000" b="1">
                <a:solidFill>
                  <a:srgbClr val="009900"/>
                </a:solidFill>
                <a:latin typeface="Verdana" pitchFamily="34" charset="0"/>
              </a:rPr>
              <a:t>I.</a:t>
            </a:r>
          </a:p>
        </p:txBody>
      </p:sp>
      <p:sp>
        <p:nvSpPr>
          <p:cNvPr id="115730" name="Text Box 18"/>
          <p:cNvSpPr txBox="1">
            <a:spLocks noChangeArrowheads="1"/>
          </p:cNvSpPr>
          <p:nvPr/>
        </p:nvSpPr>
        <p:spPr bwMode="auto">
          <a:xfrm>
            <a:off x="3425825" y="3790950"/>
            <a:ext cx="43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000" b="1">
                <a:solidFill>
                  <a:srgbClr val="009900"/>
                </a:solidFill>
                <a:latin typeface="Verdana" pitchFamily="34" charset="0"/>
              </a:rPr>
              <a:t>II.</a:t>
            </a:r>
          </a:p>
        </p:txBody>
      </p:sp>
      <p:sp>
        <p:nvSpPr>
          <p:cNvPr id="115731" name="Text Box 19"/>
          <p:cNvSpPr txBox="1">
            <a:spLocks noChangeArrowheads="1"/>
          </p:cNvSpPr>
          <p:nvPr/>
        </p:nvSpPr>
        <p:spPr bwMode="auto">
          <a:xfrm>
            <a:off x="6226175" y="3819525"/>
            <a:ext cx="6651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000" b="1">
                <a:solidFill>
                  <a:srgbClr val="009900"/>
                </a:solidFill>
                <a:latin typeface="Verdana" pitchFamily="34" charset="0"/>
              </a:rPr>
              <a:t>III.</a:t>
            </a:r>
          </a:p>
        </p:txBody>
      </p:sp>
      <p:sp>
        <p:nvSpPr>
          <p:cNvPr id="115732" name="Text Box 20"/>
          <p:cNvSpPr txBox="1">
            <a:spLocks noChangeArrowheads="1"/>
          </p:cNvSpPr>
          <p:nvPr/>
        </p:nvSpPr>
        <p:spPr bwMode="auto">
          <a:xfrm>
            <a:off x="631825" y="1423988"/>
            <a:ext cx="788035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4625" indent="-174625" algn="just">
              <a:buFontTx/>
              <a:buChar char="•"/>
            </a:pPr>
            <a:r>
              <a:rPr lang="es-ES" sz="1200">
                <a:latin typeface="Verdana" pitchFamily="34" charset="0"/>
              </a:rPr>
              <a:t>Controlar periódicamente el filtro aire</a:t>
            </a:r>
          </a:p>
          <a:p>
            <a:pPr marL="174625" indent="-174625" algn="just">
              <a:buFontTx/>
              <a:buChar char="•"/>
            </a:pPr>
            <a:endParaRPr lang="es-ES" sz="1200">
              <a:latin typeface="Verdana" pitchFamily="34" charset="0"/>
            </a:endParaRPr>
          </a:p>
          <a:p>
            <a:pPr marL="174625" indent="-174625" algn="just"/>
            <a:r>
              <a:rPr lang="es-ES" sz="1200">
                <a:latin typeface="Verdana" pitchFamily="34" charset="0"/>
              </a:rPr>
              <a:t>   </a:t>
            </a:r>
            <a:r>
              <a:rPr lang="es-ES" sz="1200" b="1">
                <a:latin typeface="Verdana" pitchFamily="34" charset="0"/>
              </a:rPr>
              <a:t>I.</a:t>
            </a:r>
            <a:r>
              <a:rPr lang="es-ES" sz="1200" b="1">
                <a:solidFill>
                  <a:srgbClr val="009900"/>
                </a:solidFill>
                <a:latin typeface="Verdana" pitchFamily="34" charset="0"/>
              </a:rPr>
              <a:t> </a:t>
            </a:r>
            <a:r>
              <a:rPr lang="es-ES" sz="1200" b="1">
                <a:latin typeface="Verdana" pitchFamily="34" charset="0"/>
              </a:rPr>
              <a:t>filtro en nylon:</a:t>
            </a:r>
            <a:r>
              <a:rPr lang="es-ES" sz="1200">
                <a:latin typeface="Verdana" pitchFamily="34" charset="0"/>
              </a:rPr>
              <a:t> limpiar con desgrasante, lavar con agua y soplar a distancia (15÷20 cm) con aire comprimido desde el interior al exterior. Sustituir el filtro si es dañado</a:t>
            </a:r>
          </a:p>
          <a:p>
            <a:pPr marL="174625" indent="-174625" algn="just"/>
            <a:endParaRPr lang="es-ES" sz="1200">
              <a:latin typeface="Verdana" pitchFamily="34" charset="0"/>
            </a:endParaRPr>
          </a:p>
          <a:p>
            <a:pPr marL="174625" indent="-174625" algn="just"/>
            <a:r>
              <a:rPr lang="es-ES" sz="1200">
                <a:latin typeface="Verdana" pitchFamily="34" charset="0"/>
              </a:rPr>
              <a:t>   </a:t>
            </a:r>
            <a:r>
              <a:rPr lang="es-ES" sz="1200" b="1">
                <a:latin typeface="Verdana" pitchFamily="34" charset="0"/>
              </a:rPr>
              <a:t>II. filtro en fieltro:</a:t>
            </a:r>
            <a:r>
              <a:rPr lang="es-ES" sz="1200">
                <a:latin typeface="Verdana" pitchFamily="34" charset="0"/>
              </a:rPr>
              <a:t> limpiar con desgrasante, lavar con agua y soplar a distancia (15÷20 cm) con aire comprimido desde el interior al exterior. En alternativa limpiar con agua y sabon. Sustituir el filtro si es dañado.</a:t>
            </a:r>
          </a:p>
          <a:p>
            <a:pPr marL="174625" indent="-174625" algn="just"/>
            <a:endParaRPr lang="es-ES" sz="1200">
              <a:latin typeface="Verdana" pitchFamily="34" charset="0"/>
            </a:endParaRPr>
          </a:p>
          <a:p>
            <a:pPr marL="174625" indent="-174625" algn="just"/>
            <a:r>
              <a:rPr lang="es-ES" sz="1200">
                <a:latin typeface="Verdana" pitchFamily="34" charset="0"/>
              </a:rPr>
              <a:t>   </a:t>
            </a:r>
            <a:r>
              <a:rPr lang="es-ES" sz="1200" b="1">
                <a:latin typeface="Verdana" pitchFamily="34" charset="0"/>
              </a:rPr>
              <a:t>III. filtro de papel:</a:t>
            </a:r>
            <a:r>
              <a:rPr lang="es-ES" sz="1200">
                <a:latin typeface="Verdana" pitchFamily="34" charset="0"/>
              </a:rPr>
              <a:t> soplar a distancia con aire comprimido a distancia desde el interior al exterior.</a:t>
            </a:r>
          </a:p>
          <a:p>
            <a:pPr marL="174625" indent="-174625" algn="just"/>
            <a:r>
              <a:rPr lang="es-ES" sz="1200">
                <a:latin typeface="Verdana" pitchFamily="34" charset="0"/>
              </a:rPr>
              <a:t>   Sustituir el filtro si es sucio o dañado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43" name="Picture 7" descr="cilindro_b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313" y="1782763"/>
            <a:ext cx="2611437" cy="2408237"/>
          </a:xfrm>
          <a:prstGeom prst="rect">
            <a:avLst/>
          </a:prstGeom>
          <a:noFill/>
        </p:spPr>
      </p:pic>
      <p:pic>
        <p:nvPicPr>
          <p:cNvPr id="116744" name="Picture 8" descr="spessimetro_b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0" y="4214813"/>
            <a:ext cx="2668588" cy="2000250"/>
          </a:xfrm>
          <a:prstGeom prst="rect">
            <a:avLst/>
          </a:prstGeom>
          <a:noFill/>
        </p:spPr>
      </p:pic>
      <p:sp>
        <p:nvSpPr>
          <p:cNvPr id="116745" name="AutoShape 9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486525"/>
            <a:ext cx="1117600" cy="276225"/>
          </a:xfrm>
          <a:prstGeom prst="actionButtonBlank">
            <a:avLst/>
          </a:prstGeom>
          <a:solidFill>
            <a:srgbClr val="0099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s-ES" sz="1000" b="1">
                <a:solidFill>
                  <a:schemeClr val="bg1"/>
                </a:solidFill>
              </a:rPr>
              <a:t>Torna al índice</a:t>
            </a:r>
          </a:p>
        </p:txBody>
      </p:sp>
      <p:sp>
        <p:nvSpPr>
          <p:cNvPr id="116748" name="Text Box 12"/>
          <p:cNvSpPr txBox="1">
            <a:spLocks noChangeArrowheads="1"/>
          </p:cNvSpPr>
          <p:nvPr/>
        </p:nvSpPr>
        <p:spPr bwMode="auto">
          <a:xfrm>
            <a:off x="0" y="1196975"/>
            <a:ext cx="9144000" cy="64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" sz="2800" b="1">
                <a:solidFill>
                  <a:srgbClr val="009900"/>
                </a:solidFill>
              </a:rPr>
              <a:t>1.c. Cilindro</a:t>
            </a:r>
          </a:p>
        </p:txBody>
      </p:sp>
      <p:sp>
        <p:nvSpPr>
          <p:cNvPr id="116749" name="Text Box 13"/>
          <p:cNvSpPr txBox="1">
            <a:spLocks noChangeArrowheads="1"/>
          </p:cNvSpPr>
          <p:nvPr/>
        </p:nvSpPr>
        <p:spPr bwMode="auto">
          <a:xfrm>
            <a:off x="3525838" y="2398713"/>
            <a:ext cx="49863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0975" indent="-180975">
              <a:buFontTx/>
              <a:buChar char="•"/>
            </a:pPr>
            <a:r>
              <a:rPr lang="es-ES" sz="1200">
                <a:latin typeface="Verdana" pitchFamily="34" charset="0"/>
              </a:rPr>
              <a:t>Verificar las condiciones del níkel o del cromo del cilindro. En caso de rayas hay que sustituirlo</a:t>
            </a:r>
            <a:r>
              <a:rPr lang="es-ES"/>
              <a:t>.</a:t>
            </a:r>
            <a:endParaRPr lang="es-ES" sz="1200">
              <a:latin typeface="Verdana" pitchFamily="34" charset="0"/>
            </a:endParaRPr>
          </a:p>
        </p:txBody>
      </p:sp>
      <p:sp>
        <p:nvSpPr>
          <p:cNvPr id="116750" name="Text Box 14"/>
          <p:cNvSpPr txBox="1">
            <a:spLocks noChangeArrowheads="1"/>
          </p:cNvSpPr>
          <p:nvPr/>
        </p:nvSpPr>
        <p:spPr bwMode="auto">
          <a:xfrm>
            <a:off x="3525838" y="3225800"/>
            <a:ext cx="4986337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0975" indent="-180975" algn="just">
              <a:buFontTx/>
              <a:buChar char="•"/>
            </a:pPr>
            <a:r>
              <a:rPr lang="es-ES" sz="1200">
                <a:latin typeface="Verdana" pitchFamily="34" charset="0"/>
              </a:rPr>
              <a:t>Verificar y eliminar eventuales depósitos carbonosos que se depositan en particular modo en la boca de admisión y de escape del cilindro</a:t>
            </a:r>
          </a:p>
        </p:txBody>
      </p:sp>
      <p:sp>
        <p:nvSpPr>
          <p:cNvPr id="116751" name="Text Box 15"/>
          <p:cNvSpPr txBox="1">
            <a:spLocks noChangeArrowheads="1"/>
          </p:cNvSpPr>
          <p:nvPr/>
        </p:nvSpPr>
        <p:spPr bwMode="auto">
          <a:xfrm>
            <a:off x="3525838" y="4449763"/>
            <a:ext cx="49863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0975" indent="-180975">
              <a:buFontTx/>
              <a:buChar char="•"/>
            </a:pPr>
            <a:r>
              <a:rPr lang="es-ES" sz="1200">
                <a:latin typeface="Verdana" pitchFamily="34" charset="0"/>
              </a:rPr>
              <a:t>Utilizar un calibre de espesor para verificar las condiciones de los segmentos (máx.. 0.6 mm).</a:t>
            </a:r>
          </a:p>
        </p:txBody>
      </p:sp>
      <p:sp>
        <p:nvSpPr>
          <p:cNvPr id="116752" name="Text Box 16"/>
          <p:cNvSpPr txBox="1">
            <a:spLocks noChangeArrowheads="1"/>
          </p:cNvSpPr>
          <p:nvPr/>
        </p:nvSpPr>
        <p:spPr bwMode="auto">
          <a:xfrm>
            <a:off x="3525838" y="5232400"/>
            <a:ext cx="49863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0975" indent="-180975" algn="just">
              <a:buFontTx/>
              <a:buChar char="•"/>
            </a:pPr>
            <a:r>
              <a:rPr lang="es-ES" sz="1200">
                <a:latin typeface="Verdana" pitchFamily="34" charset="0"/>
              </a:rPr>
              <a:t>Limpiar frecuentemente las aletas del cilindro con particular atención a la zona de escape del cilindro para permitir la dispersión del calor y mantener un optimo enfriamiento del motor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811" name="Picture 27" descr="scanalatu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1250" y="3729038"/>
            <a:ext cx="3238500" cy="1925637"/>
          </a:xfrm>
          <a:prstGeom prst="rect">
            <a:avLst/>
          </a:prstGeom>
          <a:noFill/>
          <a:ln w="25400">
            <a:solidFill>
              <a:srgbClr val="009900"/>
            </a:solidFill>
            <a:miter lim="800000"/>
            <a:headEnd/>
            <a:tailEnd/>
          </a:ln>
        </p:spPr>
      </p:pic>
      <p:pic>
        <p:nvPicPr>
          <p:cNvPr id="118808" name="Picture 24" descr="new_lato_scarico_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375" y="4119563"/>
            <a:ext cx="2466975" cy="2181225"/>
          </a:xfrm>
          <a:prstGeom prst="rect">
            <a:avLst/>
          </a:prstGeom>
          <a:noFill/>
        </p:spPr>
      </p:pic>
      <p:pic>
        <p:nvPicPr>
          <p:cNvPr id="118807" name="Picture 23" descr="new_lato_immissione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6100" y="1989138"/>
            <a:ext cx="2311400" cy="2132012"/>
          </a:xfrm>
          <a:prstGeom prst="rect">
            <a:avLst/>
          </a:prstGeom>
          <a:noFill/>
        </p:spPr>
      </p:pic>
      <p:sp>
        <p:nvSpPr>
          <p:cNvPr id="118796" name="Freeform 12"/>
          <p:cNvSpPr>
            <a:spLocks/>
          </p:cNvSpPr>
          <p:nvPr/>
        </p:nvSpPr>
        <p:spPr bwMode="auto">
          <a:xfrm>
            <a:off x="5081588" y="4913313"/>
            <a:ext cx="2952750" cy="1539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6" y="45"/>
              </a:cxn>
              <a:cxn ang="0">
                <a:pos x="635" y="90"/>
              </a:cxn>
              <a:cxn ang="0">
                <a:pos x="1134" y="90"/>
              </a:cxn>
              <a:cxn ang="0">
                <a:pos x="1633" y="45"/>
              </a:cxn>
              <a:cxn ang="0">
                <a:pos x="1860" y="0"/>
              </a:cxn>
            </a:cxnLst>
            <a:rect l="0" t="0" r="r" b="b"/>
            <a:pathLst>
              <a:path w="1860" h="97">
                <a:moveTo>
                  <a:pt x="0" y="0"/>
                </a:moveTo>
                <a:cubicBezTo>
                  <a:pt x="15" y="15"/>
                  <a:pt x="30" y="30"/>
                  <a:pt x="136" y="45"/>
                </a:cubicBezTo>
                <a:cubicBezTo>
                  <a:pt x="242" y="60"/>
                  <a:pt x="469" y="83"/>
                  <a:pt x="635" y="90"/>
                </a:cubicBezTo>
                <a:cubicBezTo>
                  <a:pt x="801" y="97"/>
                  <a:pt x="968" y="97"/>
                  <a:pt x="1134" y="90"/>
                </a:cubicBezTo>
                <a:cubicBezTo>
                  <a:pt x="1300" y="83"/>
                  <a:pt x="1512" y="60"/>
                  <a:pt x="1633" y="45"/>
                </a:cubicBezTo>
                <a:cubicBezTo>
                  <a:pt x="1754" y="30"/>
                  <a:pt x="1822" y="7"/>
                  <a:pt x="1860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18797" name="Freeform 13"/>
          <p:cNvSpPr>
            <a:spLocks/>
          </p:cNvSpPr>
          <p:nvPr/>
        </p:nvSpPr>
        <p:spPr bwMode="auto">
          <a:xfrm>
            <a:off x="5081588" y="4192588"/>
            <a:ext cx="2952750" cy="1539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6" y="45"/>
              </a:cxn>
              <a:cxn ang="0">
                <a:pos x="635" y="90"/>
              </a:cxn>
              <a:cxn ang="0">
                <a:pos x="1134" y="90"/>
              </a:cxn>
              <a:cxn ang="0">
                <a:pos x="1633" y="45"/>
              </a:cxn>
              <a:cxn ang="0">
                <a:pos x="1860" y="0"/>
              </a:cxn>
            </a:cxnLst>
            <a:rect l="0" t="0" r="r" b="b"/>
            <a:pathLst>
              <a:path w="1860" h="97">
                <a:moveTo>
                  <a:pt x="0" y="0"/>
                </a:moveTo>
                <a:cubicBezTo>
                  <a:pt x="15" y="15"/>
                  <a:pt x="30" y="30"/>
                  <a:pt x="136" y="45"/>
                </a:cubicBezTo>
                <a:cubicBezTo>
                  <a:pt x="242" y="60"/>
                  <a:pt x="469" y="83"/>
                  <a:pt x="635" y="90"/>
                </a:cubicBezTo>
                <a:cubicBezTo>
                  <a:pt x="801" y="97"/>
                  <a:pt x="968" y="97"/>
                  <a:pt x="1134" y="90"/>
                </a:cubicBezTo>
                <a:cubicBezTo>
                  <a:pt x="1300" y="83"/>
                  <a:pt x="1512" y="60"/>
                  <a:pt x="1633" y="45"/>
                </a:cubicBezTo>
                <a:cubicBezTo>
                  <a:pt x="1754" y="30"/>
                  <a:pt x="1822" y="7"/>
                  <a:pt x="1860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18798" name="Freeform 14"/>
          <p:cNvSpPr>
            <a:spLocks/>
          </p:cNvSpPr>
          <p:nvPr/>
        </p:nvSpPr>
        <p:spPr bwMode="auto">
          <a:xfrm>
            <a:off x="5081588" y="4552950"/>
            <a:ext cx="2952750" cy="1539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6" y="45"/>
              </a:cxn>
              <a:cxn ang="0">
                <a:pos x="635" y="90"/>
              </a:cxn>
              <a:cxn ang="0">
                <a:pos x="1134" y="90"/>
              </a:cxn>
              <a:cxn ang="0">
                <a:pos x="1633" y="45"/>
              </a:cxn>
              <a:cxn ang="0">
                <a:pos x="1860" y="0"/>
              </a:cxn>
            </a:cxnLst>
            <a:rect l="0" t="0" r="r" b="b"/>
            <a:pathLst>
              <a:path w="1860" h="97">
                <a:moveTo>
                  <a:pt x="0" y="0"/>
                </a:moveTo>
                <a:cubicBezTo>
                  <a:pt x="15" y="15"/>
                  <a:pt x="30" y="30"/>
                  <a:pt x="136" y="45"/>
                </a:cubicBezTo>
                <a:cubicBezTo>
                  <a:pt x="242" y="60"/>
                  <a:pt x="469" y="83"/>
                  <a:pt x="635" y="90"/>
                </a:cubicBezTo>
                <a:cubicBezTo>
                  <a:pt x="801" y="97"/>
                  <a:pt x="968" y="97"/>
                  <a:pt x="1134" y="90"/>
                </a:cubicBezTo>
                <a:cubicBezTo>
                  <a:pt x="1300" y="83"/>
                  <a:pt x="1512" y="60"/>
                  <a:pt x="1633" y="45"/>
                </a:cubicBezTo>
                <a:cubicBezTo>
                  <a:pt x="1754" y="30"/>
                  <a:pt x="1822" y="7"/>
                  <a:pt x="1860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18801" name="Text Box 17"/>
          <p:cNvSpPr txBox="1">
            <a:spLocks noChangeArrowheads="1"/>
          </p:cNvSpPr>
          <p:nvPr/>
        </p:nvSpPr>
        <p:spPr bwMode="auto">
          <a:xfrm>
            <a:off x="1352550" y="3065463"/>
            <a:ext cx="792163" cy="482600"/>
          </a:xfrm>
          <a:prstGeom prst="rect">
            <a:avLst/>
          </a:prstGeom>
          <a:noFill/>
          <a:ln w="25400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" sz="2400">
              <a:latin typeface="Verdana" pitchFamily="34" charset="0"/>
            </a:endParaRPr>
          </a:p>
        </p:txBody>
      </p:sp>
      <p:cxnSp>
        <p:nvCxnSpPr>
          <p:cNvPr id="118805" name="AutoShape 21"/>
          <p:cNvCxnSpPr>
            <a:cxnSpLocks noChangeShapeType="1"/>
            <a:stCxn id="118801" idx="3"/>
            <a:endCxn id="0" idx="1"/>
          </p:cNvCxnSpPr>
          <p:nvPr/>
        </p:nvCxnSpPr>
        <p:spPr bwMode="auto">
          <a:xfrm>
            <a:off x="2157413" y="3306763"/>
            <a:ext cx="2751137" cy="1385887"/>
          </a:xfrm>
          <a:prstGeom prst="straightConnector1">
            <a:avLst/>
          </a:prstGeom>
          <a:noFill/>
          <a:ln w="25400">
            <a:solidFill>
              <a:srgbClr val="009900"/>
            </a:solidFill>
            <a:prstDash val="lgDash"/>
            <a:round/>
            <a:headEnd/>
            <a:tailEnd type="triangle" w="med" len="med"/>
          </a:ln>
          <a:effectLst/>
        </p:spPr>
      </p:cxnSp>
      <p:sp>
        <p:nvSpPr>
          <p:cNvPr id="118806" name="AutoShape 22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486525"/>
            <a:ext cx="1117600" cy="276225"/>
          </a:xfrm>
          <a:prstGeom prst="actionButtonBlank">
            <a:avLst/>
          </a:prstGeom>
          <a:solidFill>
            <a:srgbClr val="0099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s-ES" sz="1000" b="1">
                <a:solidFill>
                  <a:schemeClr val="bg1"/>
                </a:solidFill>
              </a:rPr>
              <a:t>Torna al índice</a:t>
            </a:r>
          </a:p>
        </p:txBody>
      </p:sp>
      <p:sp>
        <p:nvSpPr>
          <p:cNvPr id="118812" name="Text Box 28"/>
          <p:cNvSpPr txBox="1">
            <a:spLocks noChangeArrowheads="1"/>
          </p:cNvSpPr>
          <p:nvPr/>
        </p:nvSpPr>
        <p:spPr bwMode="auto">
          <a:xfrm>
            <a:off x="0" y="1196975"/>
            <a:ext cx="9144000" cy="64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" sz="2800" b="1">
                <a:solidFill>
                  <a:srgbClr val="009900"/>
                </a:solidFill>
              </a:rPr>
              <a:t>2.  El pistón: las características</a:t>
            </a:r>
          </a:p>
        </p:txBody>
      </p:sp>
      <p:sp>
        <p:nvSpPr>
          <p:cNvPr id="118813" name="Text Box 29"/>
          <p:cNvSpPr txBox="1">
            <a:spLocks noChangeArrowheads="1"/>
          </p:cNvSpPr>
          <p:nvPr/>
        </p:nvSpPr>
        <p:spPr bwMode="auto">
          <a:xfrm>
            <a:off x="2813050" y="2212975"/>
            <a:ext cx="175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0975" indent="-180975" algn="just"/>
            <a:r>
              <a:rPr lang="es-ES" sz="1200" b="1">
                <a:latin typeface="Verdana" pitchFamily="34" charset="0"/>
              </a:rPr>
              <a:t>Pistón nuevo</a:t>
            </a:r>
          </a:p>
          <a:p>
            <a:pPr marL="180975" indent="-180975" algn="just"/>
            <a:r>
              <a:rPr lang="es-ES" sz="1200" b="1">
                <a:latin typeface="Verdana" pitchFamily="34" charset="0"/>
              </a:rPr>
              <a:t>Lado aspiración</a:t>
            </a:r>
          </a:p>
        </p:txBody>
      </p:sp>
      <p:sp>
        <p:nvSpPr>
          <p:cNvPr id="118814" name="Text Box 30"/>
          <p:cNvSpPr txBox="1">
            <a:spLocks noChangeArrowheads="1"/>
          </p:cNvSpPr>
          <p:nvPr/>
        </p:nvSpPr>
        <p:spPr bwMode="auto">
          <a:xfrm>
            <a:off x="2813050" y="5676900"/>
            <a:ext cx="1479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0975" indent="-180975" algn="just"/>
            <a:r>
              <a:rPr lang="es-ES" sz="1200" b="1">
                <a:latin typeface="Verdana" pitchFamily="34" charset="0"/>
              </a:rPr>
              <a:t>Pistón nuevo</a:t>
            </a:r>
          </a:p>
          <a:p>
            <a:pPr marL="180975" indent="-180975" algn="just"/>
            <a:r>
              <a:rPr lang="es-ES" sz="1200" b="1">
                <a:latin typeface="Verdana" pitchFamily="34" charset="0"/>
              </a:rPr>
              <a:t>Lado escape</a:t>
            </a:r>
          </a:p>
        </p:txBody>
      </p:sp>
      <p:sp>
        <p:nvSpPr>
          <p:cNvPr id="118815" name="Rectangle 31"/>
          <p:cNvSpPr>
            <a:spLocks noChangeAspect="1" noChangeArrowheads="1"/>
          </p:cNvSpPr>
          <p:nvPr/>
        </p:nvSpPr>
        <p:spPr bwMode="auto">
          <a:xfrm>
            <a:off x="4832350" y="2238375"/>
            <a:ext cx="3444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sz="1200">
                <a:latin typeface="Verdana" pitchFamily="34" charset="0"/>
              </a:rPr>
              <a:t>Esta imagen pueden ser utilizadas para evaluar el desgaste del pistón</a:t>
            </a:r>
          </a:p>
        </p:txBody>
      </p:sp>
      <p:sp>
        <p:nvSpPr>
          <p:cNvPr id="118816" name="Rectangle 32"/>
          <p:cNvSpPr>
            <a:spLocks noChangeAspect="1" noChangeArrowheads="1"/>
          </p:cNvSpPr>
          <p:nvPr/>
        </p:nvSpPr>
        <p:spPr bwMode="auto">
          <a:xfrm>
            <a:off x="4826000" y="5716588"/>
            <a:ext cx="3686175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sz="1200">
                <a:latin typeface="Verdana" pitchFamily="34" charset="0"/>
              </a:rPr>
              <a:t>Se notan muy bien en ambos los lados del pistón las estrías de lubricación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88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5738" y="1843088"/>
            <a:ext cx="6129337" cy="438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6687" name="AutoShape 1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486525"/>
            <a:ext cx="1117600" cy="276225"/>
          </a:xfrm>
          <a:prstGeom prst="actionButtonBlank">
            <a:avLst/>
          </a:prstGeom>
          <a:solidFill>
            <a:srgbClr val="0099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s-ES" sz="1000" b="1">
                <a:solidFill>
                  <a:schemeClr val="bg1"/>
                </a:solidFill>
              </a:rPr>
              <a:t>Torna al índice</a:t>
            </a:r>
          </a:p>
        </p:txBody>
      </p:sp>
      <p:sp>
        <p:nvSpPr>
          <p:cNvPr id="156689" name="Text Box 17"/>
          <p:cNvSpPr txBox="1">
            <a:spLocks noChangeArrowheads="1"/>
          </p:cNvSpPr>
          <p:nvPr/>
        </p:nvSpPr>
        <p:spPr bwMode="auto">
          <a:xfrm>
            <a:off x="0" y="1196975"/>
            <a:ext cx="9144000" cy="64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" sz="2800" b="1">
                <a:solidFill>
                  <a:srgbClr val="009900"/>
                </a:solidFill>
              </a:rPr>
              <a:t>3.  Lista de controles fallos motor</a:t>
            </a:r>
          </a:p>
        </p:txBody>
      </p:sp>
      <p:sp>
        <p:nvSpPr>
          <p:cNvPr id="156690" name="Line 18"/>
          <p:cNvSpPr>
            <a:spLocks noChangeShapeType="1"/>
          </p:cNvSpPr>
          <p:nvPr/>
        </p:nvSpPr>
        <p:spPr bwMode="auto">
          <a:xfrm flipH="1">
            <a:off x="3873500" y="2162175"/>
            <a:ext cx="606425" cy="16351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oval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56691" name="Line 19"/>
          <p:cNvSpPr>
            <a:spLocks noChangeShapeType="1"/>
          </p:cNvSpPr>
          <p:nvPr/>
        </p:nvSpPr>
        <p:spPr bwMode="auto">
          <a:xfrm>
            <a:off x="2573338" y="2282825"/>
            <a:ext cx="885825" cy="85407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oval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56692" name="Line 20"/>
          <p:cNvSpPr>
            <a:spLocks noChangeShapeType="1"/>
          </p:cNvSpPr>
          <p:nvPr/>
        </p:nvSpPr>
        <p:spPr bwMode="auto">
          <a:xfrm>
            <a:off x="2573338" y="2282825"/>
            <a:ext cx="1044575" cy="70167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oval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56694" name="Text Box 22"/>
          <p:cNvSpPr txBox="1">
            <a:spLocks noChangeArrowheads="1"/>
          </p:cNvSpPr>
          <p:nvPr/>
        </p:nvSpPr>
        <p:spPr bwMode="auto">
          <a:xfrm>
            <a:off x="1733550" y="1917700"/>
            <a:ext cx="18224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sz="900" b="1">
                <a:latin typeface="Verdana" pitchFamily="34" charset="0"/>
                <a:cs typeface="Arial" charset="0"/>
                <a:sym typeface="Wingdings" pitchFamily="2" charset="2"/>
              </a:rPr>
              <a:t>Acumulación excesivo de carbón (4.m     )</a:t>
            </a:r>
          </a:p>
        </p:txBody>
      </p:sp>
      <p:sp>
        <p:nvSpPr>
          <p:cNvPr id="156696" name="AutoShape 24">
            <a:hlinkClick r:id="rId4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2627313" y="2103438"/>
            <a:ext cx="153987" cy="152400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56697" name="Text Box 25"/>
          <p:cNvSpPr txBox="1">
            <a:spLocks noChangeArrowheads="1"/>
          </p:cNvSpPr>
          <p:nvPr/>
        </p:nvSpPr>
        <p:spPr bwMode="auto">
          <a:xfrm>
            <a:off x="4114800" y="1917700"/>
            <a:ext cx="18510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s-ES" sz="900" b="1">
                <a:latin typeface="Verdana" pitchFamily="34" charset="0"/>
                <a:cs typeface="Arial" charset="0"/>
                <a:sym typeface="Wingdings" pitchFamily="2" charset="2"/>
              </a:rPr>
              <a:t>Grado térmico bujía demasiado caldo (4.f     )</a:t>
            </a:r>
          </a:p>
        </p:txBody>
      </p:sp>
      <p:sp>
        <p:nvSpPr>
          <p:cNvPr id="156698" name="AutoShape 26">
            <a:hlinkClick r:id="rId5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5646738" y="2100263"/>
            <a:ext cx="153987" cy="152400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56701" name="Text Box 29"/>
          <p:cNvSpPr txBox="1">
            <a:spLocks noChangeArrowheads="1"/>
          </p:cNvSpPr>
          <p:nvPr/>
        </p:nvSpPr>
        <p:spPr bwMode="auto">
          <a:xfrm>
            <a:off x="1455738" y="4678363"/>
            <a:ext cx="136207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s-ES" sz="900" b="1">
                <a:latin typeface="Verdana" pitchFamily="34" charset="0"/>
                <a:cs typeface="Arial" charset="0"/>
                <a:sym typeface="Wingdings" pitchFamily="2" charset="2"/>
              </a:rPr>
              <a:t>Aletas cilindro tapadas (4.e     )</a:t>
            </a:r>
          </a:p>
        </p:txBody>
      </p:sp>
      <p:sp>
        <p:nvSpPr>
          <p:cNvPr id="156702" name="Line 30"/>
          <p:cNvSpPr>
            <a:spLocks noChangeShapeType="1"/>
          </p:cNvSpPr>
          <p:nvPr/>
        </p:nvSpPr>
        <p:spPr bwMode="auto">
          <a:xfrm flipV="1">
            <a:off x="2230438" y="3663950"/>
            <a:ext cx="933450" cy="1092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oval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56703" name="AutoShape 31">
            <a:hlinkClick r:id="rId5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2498725" y="4859338"/>
            <a:ext cx="153988" cy="152400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56704" name="Text Box 32"/>
          <p:cNvSpPr txBox="1">
            <a:spLocks noChangeArrowheads="1"/>
          </p:cNvSpPr>
          <p:nvPr/>
        </p:nvSpPr>
        <p:spPr bwMode="auto">
          <a:xfrm>
            <a:off x="588963" y="5222875"/>
            <a:ext cx="13303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sz="900" b="1">
                <a:latin typeface="Verdana" pitchFamily="34" charset="0"/>
                <a:cs typeface="Arial" charset="0"/>
              </a:rPr>
              <a:t>Aspiraciones de aire por los retene del carter, cilindro,juntas,  porosidades del material (4.g     )</a:t>
            </a:r>
          </a:p>
        </p:txBody>
      </p:sp>
      <p:sp>
        <p:nvSpPr>
          <p:cNvPr id="156705" name="AutoShape 33">
            <a:hlinkClick r:id="rId4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1549400" y="6091238"/>
            <a:ext cx="153988" cy="152400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56706" name="Line 34"/>
          <p:cNvSpPr>
            <a:spLocks noChangeShapeType="1"/>
          </p:cNvSpPr>
          <p:nvPr/>
        </p:nvSpPr>
        <p:spPr bwMode="auto">
          <a:xfrm>
            <a:off x="1733550" y="5492750"/>
            <a:ext cx="2139950" cy="317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oval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56707" name="Line 35"/>
          <p:cNvSpPr>
            <a:spLocks noChangeShapeType="1"/>
          </p:cNvSpPr>
          <p:nvPr/>
        </p:nvSpPr>
        <p:spPr bwMode="auto">
          <a:xfrm flipV="1">
            <a:off x="1733550" y="4664075"/>
            <a:ext cx="2139950" cy="82867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oval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56710" name="Text Box 38"/>
          <p:cNvSpPr txBox="1">
            <a:spLocks noChangeArrowheads="1"/>
          </p:cNvSpPr>
          <p:nvPr/>
        </p:nvSpPr>
        <p:spPr bwMode="auto">
          <a:xfrm>
            <a:off x="4826000" y="4854575"/>
            <a:ext cx="18145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sz="900" b="1">
                <a:latin typeface="Verdana" pitchFamily="34" charset="0"/>
                <a:cs typeface="Arial" charset="0"/>
              </a:rPr>
              <a:t>Tubo pasajes impulsos dañados (4.g     )</a:t>
            </a:r>
          </a:p>
        </p:txBody>
      </p:sp>
      <p:sp>
        <p:nvSpPr>
          <p:cNvPr id="156711" name="AutoShape 39">
            <a:hlinkClick r:id="rId4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5788025" y="5030788"/>
            <a:ext cx="153988" cy="152400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56712" name="Line 40"/>
          <p:cNvSpPr>
            <a:spLocks noChangeShapeType="1"/>
          </p:cNvSpPr>
          <p:nvPr/>
        </p:nvSpPr>
        <p:spPr bwMode="auto">
          <a:xfrm flipV="1">
            <a:off x="5730875" y="4664075"/>
            <a:ext cx="311150" cy="2381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oval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56713" name="Text Box 41"/>
          <p:cNvSpPr txBox="1">
            <a:spLocks noChangeArrowheads="1"/>
          </p:cNvSpPr>
          <p:nvPr/>
        </p:nvSpPr>
        <p:spPr bwMode="auto">
          <a:xfrm>
            <a:off x="4548188" y="5310188"/>
            <a:ext cx="139541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sz="900" b="1">
                <a:latin typeface="Verdana" pitchFamily="34" charset="0"/>
                <a:cs typeface="Arial" charset="0"/>
                <a:sym typeface="Wingdings" pitchFamily="2" charset="2"/>
              </a:rPr>
              <a:t>Filtro carburante Tapado (4.l     )</a:t>
            </a:r>
          </a:p>
        </p:txBody>
      </p:sp>
      <p:sp>
        <p:nvSpPr>
          <p:cNvPr id="156714" name="AutoShape 42">
            <a:hlinkClick r:id="rId4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5407025" y="5497513"/>
            <a:ext cx="153988" cy="152400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56715" name="Line 43"/>
          <p:cNvSpPr>
            <a:spLocks noChangeShapeType="1"/>
          </p:cNvSpPr>
          <p:nvPr/>
        </p:nvSpPr>
        <p:spPr bwMode="auto">
          <a:xfrm>
            <a:off x="5091113" y="5649913"/>
            <a:ext cx="639762" cy="40481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oval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56721" name="Text Box 49"/>
          <p:cNvSpPr txBox="1">
            <a:spLocks noChangeArrowheads="1"/>
          </p:cNvSpPr>
          <p:nvPr/>
        </p:nvSpPr>
        <p:spPr bwMode="auto">
          <a:xfrm>
            <a:off x="1989138" y="5637213"/>
            <a:ext cx="2767012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sz="900" b="1">
                <a:latin typeface="Verdana" pitchFamily="34" charset="0"/>
                <a:cs typeface="Arial" charset="0"/>
                <a:sym typeface="Wingdings" pitchFamily="2" charset="2"/>
              </a:rPr>
              <a:t>% Mezcla gasolina - aceite no correcta (aceite no presente o insuficiente, alto nivel de alcohol, bajo n° d’ottani) (4.a     – 4.b     – 4.h     – 4.i     )</a:t>
            </a:r>
          </a:p>
        </p:txBody>
      </p:sp>
      <p:sp>
        <p:nvSpPr>
          <p:cNvPr id="156722" name="AutoShape 50">
            <a:hlinkClick r:id="rId5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2419350" y="6091238"/>
            <a:ext cx="153988" cy="152400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56723" name="AutoShape 51">
            <a:hlinkClick r:id="rId5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4432300" y="5957888"/>
            <a:ext cx="153988" cy="152400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56724" name="AutoShape 52">
            <a:hlinkClick r:id="rId4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2943225" y="6097588"/>
            <a:ext cx="153988" cy="152400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56725" name="AutoShape 53">
            <a:hlinkClick r:id="rId4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3433763" y="6097588"/>
            <a:ext cx="153987" cy="152400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56726" name="Line 54"/>
          <p:cNvSpPr>
            <a:spLocks noChangeShapeType="1"/>
          </p:cNvSpPr>
          <p:nvPr/>
        </p:nvSpPr>
        <p:spPr bwMode="auto">
          <a:xfrm>
            <a:off x="4456113" y="5795963"/>
            <a:ext cx="866775" cy="29527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oval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56727" name="Text Box 55"/>
          <p:cNvSpPr txBox="1">
            <a:spLocks noChangeArrowheads="1"/>
          </p:cNvSpPr>
          <p:nvPr/>
        </p:nvSpPr>
        <p:spPr bwMode="auto">
          <a:xfrm>
            <a:off x="6348413" y="1917700"/>
            <a:ext cx="2312987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sz="900" b="1">
                <a:latin typeface="Verdana" pitchFamily="34" charset="0"/>
                <a:cs typeface="Arial" charset="0"/>
                <a:sym typeface="Wingdings" pitchFamily="2" charset="2"/>
              </a:rPr>
              <a:t>Residuos que tapan el filtro interno (red) del carburador y/o los conductos principales de la mezcla (4.l     )</a:t>
            </a:r>
          </a:p>
        </p:txBody>
      </p:sp>
      <p:sp>
        <p:nvSpPr>
          <p:cNvPr id="156728" name="AutoShape 56">
            <a:hlinkClick r:id="rId4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7186613" y="2374900"/>
            <a:ext cx="153987" cy="152400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56729" name="Line 57"/>
          <p:cNvSpPr>
            <a:spLocks noChangeShapeType="1"/>
          </p:cNvSpPr>
          <p:nvPr/>
        </p:nvSpPr>
        <p:spPr bwMode="auto">
          <a:xfrm flipH="1">
            <a:off x="6200775" y="2522538"/>
            <a:ext cx="439738" cy="102076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oval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56730" name="Text Box 58"/>
          <p:cNvSpPr txBox="1">
            <a:spLocks noChangeArrowheads="1"/>
          </p:cNvSpPr>
          <p:nvPr/>
        </p:nvSpPr>
        <p:spPr bwMode="auto">
          <a:xfrm>
            <a:off x="7256463" y="4570413"/>
            <a:ext cx="1360487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sz="900" b="1">
                <a:latin typeface="Verdana" pitchFamily="34" charset="0"/>
                <a:cs typeface="Arial" charset="0"/>
                <a:sym typeface="Wingdings" pitchFamily="2" charset="2"/>
              </a:rPr>
              <a:t>Regulación tornillos de carburación no correcta (4.c     )</a:t>
            </a:r>
          </a:p>
        </p:txBody>
      </p:sp>
      <p:sp>
        <p:nvSpPr>
          <p:cNvPr id="156731" name="AutoShape 59">
            <a:hlinkClick r:id="rId5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8181975" y="5024438"/>
            <a:ext cx="153988" cy="152400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56732" name="Line 60"/>
          <p:cNvSpPr>
            <a:spLocks noChangeShapeType="1"/>
          </p:cNvSpPr>
          <p:nvPr/>
        </p:nvSpPr>
        <p:spPr bwMode="auto">
          <a:xfrm flipH="1" flipV="1">
            <a:off x="6437313" y="4017963"/>
            <a:ext cx="877887" cy="88423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oval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56733" name="Text Box 61"/>
          <p:cNvSpPr txBox="1">
            <a:spLocks noChangeArrowheads="1"/>
          </p:cNvSpPr>
          <p:nvPr/>
        </p:nvSpPr>
        <p:spPr bwMode="auto">
          <a:xfrm>
            <a:off x="4611688" y="2432050"/>
            <a:ext cx="176847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sz="900" b="1">
                <a:latin typeface="Verdana" pitchFamily="34" charset="0"/>
                <a:cs typeface="Arial" charset="0"/>
                <a:sym typeface="Wingdings" pitchFamily="2" charset="2"/>
              </a:rPr>
              <a:t>Aspiraciones de aire del colector, brida dañada y/o montados no correctamente (4.g     )</a:t>
            </a:r>
          </a:p>
        </p:txBody>
      </p:sp>
      <p:sp>
        <p:nvSpPr>
          <p:cNvPr id="156734" name="AutoShape 62">
            <a:hlinkClick r:id="rId4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5945188" y="2889250"/>
            <a:ext cx="153987" cy="152400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56735" name="Line 63"/>
          <p:cNvSpPr>
            <a:spLocks noChangeShapeType="1"/>
          </p:cNvSpPr>
          <p:nvPr/>
        </p:nvSpPr>
        <p:spPr bwMode="auto">
          <a:xfrm>
            <a:off x="5265738" y="3041650"/>
            <a:ext cx="465137" cy="5016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oval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56736" name="Text Box 64"/>
          <p:cNvSpPr txBox="1">
            <a:spLocks noChangeArrowheads="1"/>
          </p:cNvSpPr>
          <p:nvPr/>
        </p:nvSpPr>
        <p:spPr bwMode="auto">
          <a:xfrm>
            <a:off x="7561263" y="3376613"/>
            <a:ext cx="1322387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sz="900" b="1">
                <a:latin typeface="Verdana" pitchFamily="34" charset="0"/>
                <a:cs typeface="Arial" charset="0"/>
                <a:sym typeface="Wingdings" pitchFamily="2" charset="2"/>
              </a:rPr>
              <a:t>Filtro aire desgastado, dañados o ausente (4.d     )</a:t>
            </a:r>
          </a:p>
        </p:txBody>
      </p:sp>
      <p:sp>
        <p:nvSpPr>
          <p:cNvPr id="156737" name="AutoShape 65">
            <a:hlinkClick r:id="rId5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8497888" y="3829050"/>
            <a:ext cx="153987" cy="152400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56738" name="Line 66"/>
          <p:cNvSpPr>
            <a:spLocks noChangeShapeType="1"/>
          </p:cNvSpPr>
          <p:nvPr/>
        </p:nvSpPr>
        <p:spPr bwMode="auto">
          <a:xfrm flipH="1">
            <a:off x="7177088" y="3562350"/>
            <a:ext cx="452437" cy="2413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oval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56739" name="Line 67"/>
          <p:cNvSpPr>
            <a:spLocks noChangeShapeType="1"/>
          </p:cNvSpPr>
          <p:nvPr/>
        </p:nvSpPr>
        <p:spPr bwMode="auto">
          <a:xfrm flipH="1">
            <a:off x="2230438" y="2282825"/>
            <a:ext cx="342900" cy="85407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oval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56740" name="Text Box 68"/>
          <p:cNvSpPr txBox="1">
            <a:spLocks noChangeArrowheads="1"/>
          </p:cNvSpPr>
          <p:nvPr/>
        </p:nvSpPr>
        <p:spPr bwMode="auto">
          <a:xfrm>
            <a:off x="795338" y="6521450"/>
            <a:ext cx="24701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sz="900" b="1">
                <a:latin typeface="Verdana" pitchFamily="34" charset="0"/>
                <a:cs typeface="Arial" charset="0"/>
                <a:sym typeface="Wingdings" pitchFamily="2" charset="2"/>
              </a:rPr>
              <a:t>volver a Causas de las fallos</a:t>
            </a:r>
          </a:p>
        </p:txBody>
      </p:sp>
      <p:sp>
        <p:nvSpPr>
          <p:cNvPr id="156741" name="AutoShape 69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704850" y="6562725"/>
            <a:ext cx="153988" cy="152400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83" name="Rectangle 127"/>
          <p:cNvSpPr>
            <a:spLocks noChangeAspect="1" noChangeArrowheads="1"/>
          </p:cNvSpPr>
          <p:nvPr/>
        </p:nvSpPr>
        <p:spPr bwMode="auto">
          <a:xfrm>
            <a:off x="611188" y="2381250"/>
            <a:ext cx="7848600" cy="364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es-ES" sz="1200">
                <a:latin typeface="Verdana" pitchFamily="34" charset="0"/>
              </a:rPr>
              <a:t>La causa de los fallos  del motor se puede identificar observando el pistón por medio de la boca de escape del cilindro</a:t>
            </a:r>
          </a:p>
          <a:p>
            <a:pPr algn="just"/>
            <a:endParaRPr lang="es-ES" sz="1200">
              <a:latin typeface="Verdana" pitchFamily="34" charset="0"/>
            </a:endParaRPr>
          </a:p>
          <a:p>
            <a:pPr algn="just"/>
            <a:r>
              <a:rPr lang="es-ES" sz="1200" b="1">
                <a:latin typeface="Verdana" pitchFamily="34" charset="0"/>
              </a:rPr>
              <a:t>a. Aceite escaso o ausente.</a:t>
            </a:r>
            <a:r>
              <a:rPr lang="es-ES" sz="1200">
                <a:latin typeface="Verdana" pitchFamily="34" charset="0"/>
              </a:rPr>
              <a:t> Cantidad de aceite insuficiente o carburante mal mezclado. Esto se puede identificar observando el aceite residuo en los carter o también el los contrapesos del cigüeñal</a:t>
            </a:r>
            <a:r>
              <a:rPr lang="es-ES" sz="1400">
                <a:latin typeface="Verdana" pitchFamily="34" charset="0"/>
              </a:rPr>
              <a:t> </a:t>
            </a:r>
            <a:r>
              <a:rPr lang="es-ES" sz="1200">
                <a:latin typeface="Verdana" pitchFamily="34" charset="0"/>
              </a:rPr>
              <a:t>(4.1</a:t>
            </a:r>
            <a:r>
              <a:rPr lang="es-ES" sz="1400">
                <a:latin typeface="Verdana" pitchFamily="34" charset="0"/>
              </a:rPr>
              <a:t>     )</a:t>
            </a:r>
          </a:p>
          <a:p>
            <a:pPr algn="just">
              <a:buFontTx/>
              <a:buChar char="•"/>
            </a:pPr>
            <a:endParaRPr lang="es-ES" sz="1400">
              <a:latin typeface="Verdana" pitchFamily="34" charset="0"/>
            </a:endParaRPr>
          </a:p>
          <a:p>
            <a:pPr algn="just"/>
            <a:r>
              <a:rPr lang="es-ES" sz="1200" b="1">
                <a:latin typeface="Verdana" pitchFamily="34" charset="0"/>
              </a:rPr>
              <a:t>b. Aceite no conforme.</a:t>
            </a:r>
            <a:r>
              <a:rPr lang="es-ES" sz="1200">
                <a:latin typeface="Verdana" pitchFamily="34" charset="0"/>
              </a:rPr>
              <a:t> Marcas genéricas de aceite para motores de fueraborda, para motores de 4 tiempos no permiten una lubricación adecuada (4.2     )</a:t>
            </a:r>
          </a:p>
          <a:p>
            <a:pPr algn="just"/>
            <a:endParaRPr lang="es-ES" sz="1200">
              <a:latin typeface="Verdana" pitchFamily="34" charset="0"/>
            </a:endParaRPr>
          </a:p>
          <a:p>
            <a:pPr algn="just"/>
            <a:r>
              <a:rPr lang="es-ES" sz="1200" b="1">
                <a:latin typeface="Verdana" pitchFamily="34" charset="0"/>
              </a:rPr>
              <a:t>c. Mezcla pobre. </a:t>
            </a:r>
            <a:r>
              <a:rPr lang="es-ES" sz="1200">
                <a:latin typeface="Verdana" pitchFamily="34" charset="0"/>
              </a:rPr>
              <a:t>Relación aire/gasolina no correcta (4.3     ) </a:t>
            </a:r>
          </a:p>
          <a:p>
            <a:pPr algn="just"/>
            <a:endParaRPr lang="es-ES" sz="1200">
              <a:latin typeface="Verdana" pitchFamily="34" charset="0"/>
            </a:endParaRPr>
          </a:p>
          <a:p>
            <a:pPr algn="just"/>
            <a:r>
              <a:rPr lang="es-ES" sz="1200" b="1">
                <a:latin typeface="Verdana" pitchFamily="34" charset="0"/>
              </a:rPr>
              <a:t>d. Filtro aire tapado, dañado o ausente.</a:t>
            </a:r>
            <a:r>
              <a:rPr lang="es-ES" sz="1200">
                <a:latin typeface="Verdana" pitchFamily="34" charset="0"/>
              </a:rPr>
              <a:t> Suciedad, agua y otros residuos entran en el motor causando un rápido desgaste o ruptura de los componentes internos(4.4     ). Si el filtro es tapado contribuye a empobrecer la carburación</a:t>
            </a:r>
            <a:endParaRPr lang="es-ES" sz="1200">
              <a:solidFill>
                <a:srgbClr val="FF3300"/>
              </a:solidFill>
              <a:latin typeface="Verdana" pitchFamily="34" charset="0"/>
            </a:endParaRPr>
          </a:p>
          <a:p>
            <a:pPr algn="just"/>
            <a:endParaRPr lang="es-ES" sz="1200">
              <a:solidFill>
                <a:srgbClr val="FF3300"/>
              </a:solidFill>
              <a:latin typeface="Verdana" pitchFamily="34" charset="0"/>
            </a:endParaRPr>
          </a:p>
          <a:p>
            <a:pPr algn="just"/>
            <a:r>
              <a:rPr lang="es-ES" sz="1200" b="1">
                <a:latin typeface="Verdana" pitchFamily="34" charset="0"/>
              </a:rPr>
              <a:t>e. Sobrecalentamiento.</a:t>
            </a:r>
            <a:r>
              <a:rPr lang="es-ES" sz="1200">
                <a:latin typeface="Verdana" pitchFamily="34" charset="0"/>
              </a:rPr>
              <a:t> Aletas cilindro tapadas, aspiración de aire y volante obstruido (4.5     ) </a:t>
            </a:r>
          </a:p>
          <a:p>
            <a:pPr algn="just"/>
            <a:endParaRPr lang="es-ES" sz="1200">
              <a:latin typeface="Verdana" pitchFamily="34" charset="0"/>
            </a:endParaRPr>
          </a:p>
          <a:p>
            <a:pPr algn="just"/>
            <a:r>
              <a:rPr lang="es-ES" sz="1200" b="1">
                <a:latin typeface="Verdana" pitchFamily="34" charset="0"/>
              </a:rPr>
              <a:t>f. Preencendido - Detonación.</a:t>
            </a:r>
            <a:r>
              <a:rPr lang="es-ES" sz="1200">
                <a:latin typeface="Verdana" pitchFamily="34" charset="0"/>
              </a:rPr>
              <a:t> Carburantes no idóneos, bujía de grado térmico no correcta, problemas en el sistema de encendido y acumulo de depósitos carbonosos (4.6     )</a:t>
            </a:r>
          </a:p>
        </p:txBody>
      </p:sp>
      <p:sp>
        <p:nvSpPr>
          <p:cNvPr id="121974" name="Text Box 118"/>
          <p:cNvSpPr txBox="1">
            <a:spLocks noChangeArrowheads="1"/>
          </p:cNvSpPr>
          <p:nvPr/>
        </p:nvSpPr>
        <p:spPr bwMode="auto">
          <a:xfrm>
            <a:off x="968375" y="6369050"/>
            <a:ext cx="2413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sz="900" b="1">
                <a:latin typeface="Verdana" pitchFamily="34" charset="0"/>
                <a:cs typeface="Arial" charset="0"/>
                <a:sym typeface="Wingdings" pitchFamily="2" charset="2"/>
              </a:rPr>
              <a:t>Ver caso especifico</a:t>
            </a:r>
          </a:p>
        </p:txBody>
      </p:sp>
      <p:sp>
        <p:nvSpPr>
          <p:cNvPr id="121976" name="AutoShape 120">
            <a:hlinkClick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757238" y="6370638"/>
            <a:ext cx="207962" cy="206375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21977" name="AutoShape 121">
            <a:hlinkClick r:id="rId2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5156200" y="4318000"/>
            <a:ext cx="207963" cy="206375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21978" name="AutoShape 122">
            <a:hlinkClick r:id="rId3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6380163" y="4838700"/>
            <a:ext cx="207962" cy="206375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21979" name="AutoShape 123">
            <a:hlinkClick r:id="rId4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6862763" y="5937250"/>
            <a:ext cx="207962" cy="206375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21980" name="AutoShape 124">
            <a:hlinkClick r:id="rId5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7926388" y="5416550"/>
            <a:ext cx="207962" cy="206375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21981" name="AutoShape 125">
            <a:hlinkClick r:id="rId6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4864100" y="3951288"/>
            <a:ext cx="207963" cy="206375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21975" name="AutoShape 119">
            <a:hlinkClick r:id="rId7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1784350" y="3343275"/>
            <a:ext cx="207963" cy="206375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21982" name="Text Box 126"/>
          <p:cNvSpPr txBox="1">
            <a:spLocks noChangeArrowheads="1"/>
          </p:cNvSpPr>
          <p:nvPr/>
        </p:nvSpPr>
        <p:spPr bwMode="auto">
          <a:xfrm>
            <a:off x="0" y="1196975"/>
            <a:ext cx="9144000" cy="64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" sz="2800" b="1">
                <a:solidFill>
                  <a:srgbClr val="009900"/>
                </a:solidFill>
              </a:rPr>
              <a:t>4.  Causas de los fallos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4" name="Rectangle 4"/>
          <p:cNvSpPr>
            <a:spLocks noChangeAspect="1" noChangeArrowheads="1"/>
          </p:cNvSpPr>
          <p:nvPr/>
        </p:nvSpPr>
        <p:spPr bwMode="auto">
          <a:xfrm>
            <a:off x="631825" y="1423988"/>
            <a:ext cx="7767638" cy="473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71475" indent="-371475" algn="just"/>
            <a:r>
              <a:rPr lang="es-ES" sz="1200" b="1">
                <a:latin typeface="Verdana" pitchFamily="34" charset="0"/>
              </a:rPr>
              <a:t>g. Aspiraciones de aire.</a:t>
            </a:r>
            <a:r>
              <a:rPr lang="es-ES" sz="1200">
                <a:latin typeface="Verdana" pitchFamily="34" charset="0"/>
              </a:rPr>
              <a:t> Del carter motor, retenes, colector cilindro y tubo de alimentación roto pueden empobrecer la relación aire/mezcla y causar el fuera de vueltas del motor. El mismo efecto si obtiene con una carburación no correcta (pobre) (4.3)</a:t>
            </a:r>
          </a:p>
          <a:p>
            <a:pPr marL="371475" indent="-371475" algn="just"/>
            <a:endParaRPr lang="es-ES" sz="1200">
              <a:latin typeface="Verdana" pitchFamily="34" charset="0"/>
            </a:endParaRPr>
          </a:p>
          <a:p>
            <a:pPr marL="371475" indent="-371475" algn="just"/>
            <a:r>
              <a:rPr lang="es-ES" sz="1200" b="1">
                <a:latin typeface="Verdana" pitchFamily="34" charset="0"/>
              </a:rPr>
              <a:t>h. Carburante oxigenado o con alcohol.</a:t>
            </a:r>
            <a:r>
              <a:rPr lang="es-ES" sz="1200">
                <a:latin typeface="Verdana" pitchFamily="34" charset="0"/>
              </a:rPr>
              <a:t> Los carburantes limpios son mezclados de manera de  que proporcionen mas oxigeno durante el proceso de combustión, produciendo presiones de combustión mas elevadas con consecuencias parecidas a la utilización de la maquina con una carburación pobre </a:t>
            </a:r>
          </a:p>
          <a:p>
            <a:pPr marL="371475" indent="-371475" algn="just"/>
            <a:r>
              <a:rPr lang="es-ES" sz="1200">
                <a:latin typeface="Verdana" pitchFamily="34" charset="0"/>
              </a:rPr>
              <a:t>(4.3     - 4.6   ).</a:t>
            </a:r>
          </a:p>
          <a:p>
            <a:pPr marL="371475" indent="-371475" algn="just"/>
            <a:endParaRPr lang="es-ES" sz="1200">
              <a:latin typeface="Verdana" pitchFamily="34" charset="0"/>
            </a:endParaRPr>
          </a:p>
          <a:p>
            <a:pPr marL="371475" indent="-371475" algn="just">
              <a:buFontTx/>
              <a:buAutoNum type="romanLcPeriod"/>
            </a:pPr>
            <a:r>
              <a:rPr lang="es-ES" sz="1200" b="1">
                <a:latin typeface="Verdana" pitchFamily="34" charset="0"/>
              </a:rPr>
              <a:t>Carburante descompuesto o con bajos números de octanos.</a:t>
            </a:r>
            <a:r>
              <a:rPr lang="es-ES" sz="1200">
                <a:latin typeface="Verdana" pitchFamily="34" charset="0"/>
              </a:rPr>
              <a:t> Puede quemar y explotar no uniformemente, generando una excesiva presión de combustión en el pistón y sus relativos componentes (4.6     )</a:t>
            </a:r>
          </a:p>
          <a:p>
            <a:pPr marL="371475" indent="-371475" algn="just"/>
            <a:endParaRPr lang="es-ES" sz="1200" b="1">
              <a:latin typeface="Verdana" pitchFamily="34" charset="0"/>
            </a:endParaRPr>
          </a:p>
          <a:p>
            <a:pPr marL="371475" indent="-371475" algn="just"/>
            <a:r>
              <a:rPr lang="es-ES" sz="1200" b="1">
                <a:latin typeface="Verdana" pitchFamily="34" charset="0"/>
              </a:rPr>
              <a:t>l. Filtro carburante sucio. </a:t>
            </a:r>
            <a:r>
              <a:rPr lang="es-ES" sz="1200">
                <a:latin typeface="Verdana" pitchFamily="34" charset="0"/>
              </a:rPr>
              <a:t>Puede limitar el pasaje de carburante, llevando también a fundir el motor! Suciedad o otros residuos en el filtro carburante podrían indicar la presencia de residuos en el carburante (4.3)</a:t>
            </a:r>
          </a:p>
          <a:p>
            <a:pPr marL="371475" indent="-371475" algn="just"/>
            <a:endParaRPr lang="es-ES" sz="1200" b="1">
              <a:latin typeface="Verdana" pitchFamily="34" charset="0"/>
            </a:endParaRPr>
          </a:p>
          <a:p>
            <a:pPr marL="371475" indent="-371475" algn="just"/>
            <a:r>
              <a:rPr lang="es-ES" sz="1200" b="1">
                <a:latin typeface="Verdana" pitchFamily="34" charset="0"/>
              </a:rPr>
              <a:t>m. Excesiva acumulación de depósitos carbonosos.</a:t>
            </a:r>
            <a:r>
              <a:rPr lang="es-ES" sz="1200">
                <a:latin typeface="Verdana" pitchFamily="34" charset="0"/>
              </a:rPr>
              <a:t> Las acumulaciones de carbón disminuyen las tolerancia entre pistón y cilindro, obstruyen la salida de los gases aumentando la temperatura del motor y aumentan también la relación de compresión del motor y reducen la potencia y la vida útil del motor(4.2     )</a:t>
            </a:r>
          </a:p>
          <a:p>
            <a:pPr marL="371475" indent="-371475" algn="just"/>
            <a:endParaRPr lang="es-ES" sz="1200">
              <a:latin typeface="Verdana" pitchFamily="34" charset="0"/>
            </a:endParaRPr>
          </a:p>
          <a:p>
            <a:pPr marL="371475" indent="-371475" algn="just"/>
            <a:endParaRPr lang="es-ES" sz="1200" b="1">
              <a:latin typeface="Verdana" pitchFamily="34" charset="0"/>
            </a:endParaRPr>
          </a:p>
          <a:p>
            <a:pPr marL="371475" indent="-371475" algn="just"/>
            <a:endParaRPr lang="es-ES" sz="1200" b="1">
              <a:latin typeface="Verdana" pitchFamily="34" charset="0"/>
            </a:endParaRPr>
          </a:p>
          <a:p>
            <a:pPr marL="371475" indent="-371475" algn="just"/>
            <a:endParaRPr lang="es-ES" sz="1200" b="1">
              <a:latin typeface="Verdana" pitchFamily="34" charset="0"/>
            </a:endParaRPr>
          </a:p>
          <a:p>
            <a:pPr marL="371475" indent="-371475" algn="just"/>
            <a:endParaRPr lang="es-ES" sz="1200" b="1">
              <a:latin typeface="Verdana" pitchFamily="34" charset="0"/>
            </a:endParaRPr>
          </a:p>
        </p:txBody>
      </p:sp>
      <p:sp>
        <p:nvSpPr>
          <p:cNvPr id="122885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486525"/>
            <a:ext cx="1117600" cy="276225"/>
          </a:xfrm>
          <a:prstGeom prst="actionButtonBlank">
            <a:avLst/>
          </a:prstGeom>
          <a:solidFill>
            <a:srgbClr val="0099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s-ES" sz="1000" b="1">
                <a:solidFill>
                  <a:schemeClr val="bg1"/>
                </a:solidFill>
              </a:rPr>
              <a:t>Torna al índice</a:t>
            </a:r>
          </a:p>
        </p:txBody>
      </p:sp>
      <p:sp>
        <p:nvSpPr>
          <p:cNvPr id="122892" name="AutoShape 12">
            <a:hlinkClick r:id="rId3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1646238" y="2917825"/>
            <a:ext cx="207962" cy="206375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22893" name="AutoShape 13">
            <a:hlinkClick r:id="rId4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6496050" y="1835150"/>
            <a:ext cx="207963" cy="206375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22894" name="AutoShape 14">
            <a:hlinkClick r:id="rId4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1082675" y="2917825"/>
            <a:ext cx="207963" cy="206375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22895" name="AutoShape 15">
            <a:hlinkClick r:id="rId3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2552700" y="3627438"/>
            <a:ext cx="207963" cy="206375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22896" name="AutoShape 16">
            <a:hlinkClick r:id="rId4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3457575" y="4383088"/>
            <a:ext cx="207963" cy="206375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22898" name="AutoShape 18">
            <a:hlinkClick r:id="rId5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5384800" y="5275263"/>
            <a:ext cx="207963" cy="206375"/>
          </a:xfrm>
          <a:prstGeom prst="actionButtonEnd">
            <a:avLst/>
          </a:prstGeom>
          <a:solidFill>
            <a:srgbClr val="00A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8" name="Picture 4" descr="no oil_2b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1075" y="2381250"/>
            <a:ext cx="3308350" cy="3333750"/>
          </a:xfrm>
          <a:prstGeom prst="rect">
            <a:avLst/>
          </a:prstGeom>
          <a:noFill/>
        </p:spPr>
      </p:pic>
      <p:sp>
        <p:nvSpPr>
          <p:cNvPr id="123910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267575" y="6486525"/>
            <a:ext cx="1768475" cy="276225"/>
          </a:xfrm>
          <a:prstGeom prst="actionButtonBlank">
            <a:avLst/>
          </a:prstGeom>
          <a:solidFill>
            <a:srgbClr val="0099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s-ES" sz="1000" b="1">
                <a:solidFill>
                  <a:schemeClr val="bg1"/>
                </a:solidFill>
              </a:rPr>
              <a:t>Torna a Lista di controles</a:t>
            </a:r>
          </a:p>
        </p:txBody>
      </p:sp>
      <p:sp>
        <p:nvSpPr>
          <p:cNvPr id="123912" name="Text Box 8"/>
          <p:cNvSpPr txBox="1">
            <a:spLocks noChangeArrowheads="1"/>
          </p:cNvSpPr>
          <p:nvPr/>
        </p:nvSpPr>
        <p:spPr bwMode="auto">
          <a:xfrm>
            <a:off x="0" y="1196975"/>
            <a:ext cx="9144000" cy="64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" sz="2800" b="1">
                <a:solidFill>
                  <a:srgbClr val="009900"/>
                </a:solidFill>
              </a:rPr>
              <a:t>4.1.  Insuficiencia o ausencia de aceite</a:t>
            </a:r>
          </a:p>
        </p:txBody>
      </p:sp>
      <p:sp>
        <p:nvSpPr>
          <p:cNvPr id="123913" name="Rectangle 9"/>
          <p:cNvSpPr>
            <a:spLocks noChangeAspect="1" noChangeArrowheads="1"/>
          </p:cNvSpPr>
          <p:nvPr/>
        </p:nvSpPr>
        <p:spPr bwMode="auto">
          <a:xfrm>
            <a:off x="4572000" y="2978150"/>
            <a:ext cx="3868738" cy="207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es-ES" sz="1200">
                <a:latin typeface="Verdana" pitchFamily="34" charset="0"/>
              </a:rPr>
              <a:t>Fuertes marcas en el cuerpo del pistón</a:t>
            </a:r>
          </a:p>
          <a:p>
            <a:pPr algn="just"/>
            <a:endParaRPr lang="es-ES" sz="1200">
              <a:latin typeface="Verdana" pitchFamily="34" charset="0"/>
            </a:endParaRPr>
          </a:p>
          <a:p>
            <a:pPr algn="just">
              <a:buFontTx/>
              <a:buChar char="•"/>
            </a:pPr>
            <a:r>
              <a:rPr lang="es-ES" sz="1200">
                <a:latin typeface="Verdana" pitchFamily="34" charset="0"/>
              </a:rPr>
              <a:t> </a:t>
            </a:r>
            <a:r>
              <a:rPr lang="es-ES" sz="1200" b="1">
                <a:latin typeface="Verdana" pitchFamily="34" charset="0"/>
              </a:rPr>
              <a:t>Aceite escaso (insuficiente):</a:t>
            </a:r>
            <a:r>
              <a:rPr lang="es-ES" sz="1200">
                <a:latin typeface="Verdana" pitchFamily="34" charset="0"/>
              </a:rPr>
              <a:t> se notan rayas muy agresivas en todo el mantel del pistón sobre todo en el lado del escape </a:t>
            </a:r>
          </a:p>
          <a:p>
            <a:pPr algn="just">
              <a:buFontTx/>
              <a:buChar char="•"/>
            </a:pPr>
            <a:endParaRPr lang="es-ES" sz="1200">
              <a:latin typeface="Verdana" pitchFamily="34" charset="0"/>
            </a:endParaRPr>
          </a:p>
          <a:p>
            <a:pPr algn="just">
              <a:buFontTx/>
              <a:buChar char="•"/>
            </a:pPr>
            <a:r>
              <a:rPr lang="es-ES" sz="1200" b="1">
                <a:latin typeface="Verdana" pitchFamily="34" charset="0"/>
              </a:rPr>
              <a:t> Aceite ausente:</a:t>
            </a:r>
            <a:r>
              <a:rPr lang="es-ES" sz="1200">
                <a:latin typeface="Verdana" pitchFamily="34" charset="0"/>
              </a:rPr>
              <a:t> Las rayas agresivas si observan en ambos los lados del pistón </a:t>
            </a:r>
          </a:p>
          <a:p>
            <a:pPr algn="just">
              <a:buFontTx/>
              <a:buChar char="•"/>
            </a:pPr>
            <a:endParaRPr lang="es-ES" sz="1200">
              <a:latin typeface="Verdana" pitchFamily="34" charset="0"/>
            </a:endParaRPr>
          </a:p>
          <a:p>
            <a:pPr algn="just">
              <a:buFontTx/>
              <a:buChar char="•"/>
            </a:pPr>
            <a:r>
              <a:rPr lang="es-ES" sz="1200" b="1">
                <a:latin typeface="Verdana" pitchFamily="34" charset="0"/>
              </a:rPr>
              <a:t> Pistón dañado de una falta de aceite</a:t>
            </a:r>
          </a:p>
          <a:p>
            <a:pPr algn="just"/>
            <a:r>
              <a:rPr lang="es-ES" sz="1200" b="1">
                <a:latin typeface="Verdana" pitchFamily="34" charset="0"/>
              </a:rPr>
              <a:t> (aceite no suficiente o no idóneo)</a:t>
            </a:r>
          </a:p>
          <a:p>
            <a:pPr algn="just">
              <a:buFontTx/>
              <a:buChar char="•"/>
            </a:pPr>
            <a:endParaRPr lang="es-ES" sz="1200" b="1">
              <a:latin typeface="Verdana" pitchFamily="34" charset="0"/>
            </a:endParaRPr>
          </a:p>
          <a:p>
            <a:pPr algn="just"/>
            <a:endParaRPr lang="es-ES" sz="120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85" name="Picture 9" descr="olio_cotto_o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7038" y="2381250"/>
            <a:ext cx="2082800" cy="2422525"/>
          </a:xfrm>
          <a:prstGeom prst="rect">
            <a:avLst/>
          </a:prstGeom>
          <a:noFill/>
        </p:spPr>
      </p:pic>
      <p:pic>
        <p:nvPicPr>
          <p:cNvPr id="126984" name="Picture 8" descr="olio_non_confor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2213" y="2281238"/>
            <a:ext cx="2900362" cy="2678112"/>
          </a:xfrm>
          <a:prstGeom prst="rect">
            <a:avLst/>
          </a:prstGeom>
          <a:noFill/>
        </p:spPr>
      </p:pic>
      <p:sp>
        <p:nvSpPr>
          <p:cNvPr id="126989" name="AutoShape 13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267575" y="6486525"/>
            <a:ext cx="1768475" cy="276225"/>
          </a:xfrm>
          <a:prstGeom prst="actionButtonBlank">
            <a:avLst/>
          </a:prstGeom>
          <a:solidFill>
            <a:srgbClr val="0099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s-ES" sz="1000" b="1">
                <a:solidFill>
                  <a:schemeClr val="bg1"/>
                </a:solidFill>
              </a:rPr>
              <a:t>Torna a Lista di controles</a:t>
            </a:r>
          </a:p>
        </p:txBody>
      </p:sp>
      <p:sp>
        <p:nvSpPr>
          <p:cNvPr id="126990" name="Text Box 14"/>
          <p:cNvSpPr txBox="1">
            <a:spLocks noChangeArrowheads="1"/>
          </p:cNvSpPr>
          <p:nvPr/>
        </p:nvSpPr>
        <p:spPr bwMode="auto">
          <a:xfrm>
            <a:off x="0" y="1196975"/>
            <a:ext cx="9144000" cy="64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" sz="2800" b="1">
                <a:solidFill>
                  <a:srgbClr val="009900"/>
                </a:solidFill>
              </a:rPr>
              <a:t>4.2.  Aceite no conforme</a:t>
            </a:r>
          </a:p>
        </p:txBody>
      </p:sp>
      <p:sp>
        <p:nvSpPr>
          <p:cNvPr id="126991" name="Rectangle 15"/>
          <p:cNvSpPr>
            <a:spLocks noChangeAspect="1" noChangeArrowheads="1"/>
          </p:cNvSpPr>
          <p:nvPr/>
        </p:nvSpPr>
        <p:spPr bwMode="auto">
          <a:xfrm>
            <a:off x="403225" y="5033963"/>
            <a:ext cx="394017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es-ES" sz="1200">
                <a:latin typeface="Verdana" pitchFamily="34" charset="0"/>
              </a:rPr>
              <a:t>La excesiva acumulación de depósitos carbonosos provoca el ennegrecimiento de las superficies del pistón y los segmento resultan bloqueados</a:t>
            </a:r>
          </a:p>
        </p:txBody>
      </p:sp>
      <p:sp>
        <p:nvSpPr>
          <p:cNvPr id="126992" name="Rectangle 16"/>
          <p:cNvSpPr>
            <a:spLocks noChangeAspect="1" noChangeArrowheads="1"/>
          </p:cNvSpPr>
          <p:nvPr/>
        </p:nvSpPr>
        <p:spPr bwMode="auto">
          <a:xfrm>
            <a:off x="4775200" y="5051425"/>
            <a:ext cx="3940175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es-ES" sz="1200">
                <a:latin typeface="Verdana" pitchFamily="34" charset="0"/>
              </a:rPr>
              <a:t>Los depósitos de aceite no quemados se depositan también debajo del cielo del pistón</a:t>
            </a:r>
          </a:p>
        </p:txBody>
      </p:sp>
      <p:sp>
        <p:nvSpPr>
          <p:cNvPr id="126993" name="Rectangle 17"/>
          <p:cNvSpPr>
            <a:spLocks noChangeAspect="1" noChangeArrowheads="1"/>
          </p:cNvSpPr>
          <p:nvPr/>
        </p:nvSpPr>
        <p:spPr bwMode="auto">
          <a:xfrm>
            <a:off x="631825" y="6043613"/>
            <a:ext cx="7880350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sz="1200" b="1">
                <a:latin typeface="Verdana" pitchFamily="34" charset="0"/>
              </a:rPr>
              <a:t>Daño causado al pistón por los depósitos de carbón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34" name="AutoShape 10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267575" y="6486525"/>
            <a:ext cx="1768475" cy="276225"/>
          </a:xfrm>
          <a:prstGeom prst="actionButtonBlank">
            <a:avLst/>
          </a:prstGeom>
          <a:solidFill>
            <a:srgbClr val="0099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s-ES" sz="1000" b="1">
                <a:solidFill>
                  <a:schemeClr val="bg1"/>
                </a:solidFill>
              </a:rPr>
              <a:t>Torna a Lista di controles</a:t>
            </a:r>
          </a:p>
        </p:txBody>
      </p:sp>
      <p:pic>
        <p:nvPicPr>
          <p:cNvPr id="129039" name="Picture 15" descr="miscela_magra_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3638" y="2381250"/>
            <a:ext cx="2625725" cy="2424113"/>
          </a:xfrm>
          <a:prstGeom prst="rect">
            <a:avLst/>
          </a:prstGeom>
          <a:noFill/>
        </p:spPr>
      </p:pic>
      <p:sp>
        <p:nvSpPr>
          <p:cNvPr id="129040" name="Text Box 16"/>
          <p:cNvSpPr txBox="1">
            <a:spLocks noChangeArrowheads="1"/>
          </p:cNvSpPr>
          <p:nvPr/>
        </p:nvSpPr>
        <p:spPr bwMode="auto">
          <a:xfrm>
            <a:off x="0" y="1196975"/>
            <a:ext cx="9144000" cy="64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" sz="2800" b="1">
                <a:solidFill>
                  <a:srgbClr val="009900"/>
                </a:solidFill>
              </a:rPr>
              <a:t>4.3.  Carburación pobre y fuera de vueltas</a:t>
            </a:r>
          </a:p>
        </p:txBody>
      </p:sp>
      <p:sp>
        <p:nvSpPr>
          <p:cNvPr id="129041" name="Rectangle 17"/>
          <p:cNvSpPr>
            <a:spLocks noChangeAspect="1" noChangeArrowheads="1"/>
          </p:cNvSpPr>
          <p:nvPr/>
        </p:nvSpPr>
        <p:spPr bwMode="auto">
          <a:xfrm>
            <a:off x="374650" y="4935538"/>
            <a:ext cx="4178300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sz="1200">
                <a:latin typeface="Verdana" pitchFamily="34" charset="0"/>
              </a:rPr>
              <a:t>Causa una insuficiente lubricación y sobrecalentamiento interno </a:t>
            </a:r>
          </a:p>
          <a:p>
            <a:pPr algn="ctr"/>
            <a:endParaRPr lang="es-ES" sz="1200">
              <a:latin typeface="Verdana" pitchFamily="34" charset="0"/>
            </a:endParaRPr>
          </a:p>
          <a:p>
            <a:pPr algn="ctr"/>
            <a:r>
              <a:rPr lang="es-ES" sz="1200" b="1">
                <a:latin typeface="Verdana" pitchFamily="34" charset="0"/>
              </a:rPr>
              <a:t>Daño causado al pistón por una carburación no correcta (gorda) </a:t>
            </a:r>
          </a:p>
        </p:txBody>
      </p:sp>
      <p:pic>
        <p:nvPicPr>
          <p:cNvPr id="129043" name="Picture 19" descr="fuorigiri_o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91163" y="2381250"/>
            <a:ext cx="2362200" cy="2290763"/>
          </a:xfrm>
          <a:prstGeom prst="rect">
            <a:avLst/>
          </a:prstGeom>
          <a:noFill/>
        </p:spPr>
      </p:pic>
      <p:sp>
        <p:nvSpPr>
          <p:cNvPr id="129044" name="Rectangle 20"/>
          <p:cNvSpPr>
            <a:spLocks noChangeAspect="1" noChangeArrowheads="1"/>
          </p:cNvSpPr>
          <p:nvPr/>
        </p:nvSpPr>
        <p:spPr bwMode="auto">
          <a:xfrm>
            <a:off x="4562475" y="4935538"/>
            <a:ext cx="4206875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sz="1200">
                <a:latin typeface="Verdana" pitchFamily="34" charset="0"/>
              </a:rPr>
              <a:t>Causa la ruptura del velo de aceite</a:t>
            </a:r>
          </a:p>
          <a:p>
            <a:pPr algn="ctr"/>
            <a:endParaRPr lang="es-ES" sz="1200">
              <a:latin typeface="Verdana" pitchFamily="34" charset="0"/>
            </a:endParaRPr>
          </a:p>
          <a:p>
            <a:pPr algn="ctr"/>
            <a:r>
              <a:rPr lang="es-ES" sz="1200" b="1">
                <a:latin typeface="Verdana" pitchFamily="34" charset="0"/>
              </a:rPr>
              <a:t>Daño causado por una carburación pobre, aspiraciones de aire, filtro gasolina obstruido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6" name="Picture 6" descr="mangia_polvere_2_b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3975" y="2381250"/>
            <a:ext cx="2600325" cy="2571750"/>
          </a:xfrm>
          <a:prstGeom prst="rect">
            <a:avLst/>
          </a:prstGeom>
          <a:noFill/>
        </p:spPr>
      </p:pic>
      <p:pic>
        <p:nvPicPr>
          <p:cNvPr id="128012" name="Picture 12" descr="filtro_aria_assente_danneggia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0638" y="2324100"/>
            <a:ext cx="2919412" cy="2695575"/>
          </a:xfrm>
          <a:prstGeom prst="rect">
            <a:avLst/>
          </a:prstGeom>
          <a:noFill/>
        </p:spPr>
      </p:pic>
      <p:sp>
        <p:nvSpPr>
          <p:cNvPr id="128013" name="AutoShape 13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267575" y="6486525"/>
            <a:ext cx="1768475" cy="276225"/>
          </a:xfrm>
          <a:prstGeom prst="actionButtonBlank">
            <a:avLst/>
          </a:prstGeom>
          <a:solidFill>
            <a:srgbClr val="0099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s-ES" sz="1000" b="1">
                <a:solidFill>
                  <a:schemeClr val="bg1"/>
                </a:solidFill>
              </a:rPr>
              <a:t>Torna a Lista di controles</a:t>
            </a:r>
          </a:p>
        </p:txBody>
      </p:sp>
      <p:sp>
        <p:nvSpPr>
          <p:cNvPr id="128014" name="Text Box 14"/>
          <p:cNvSpPr txBox="1">
            <a:spLocks noChangeArrowheads="1"/>
          </p:cNvSpPr>
          <p:nvPr/>
        </p:nvSpPr>
        <p:spPr bwMode="auto">
          <a:xfrm>
            <a:off x="0" y="1196975"/>
            <a:ext cx="9144000" cy="64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" sz="2800" b="1">
                <a:solidFill>
                  <a:srgbClr val="009900"/>
                </a:solidFill>
              </a:rPr>
              <a:t>4.4.  Filtro aire desgastado - dañado o ausente</a:t>
            </a:r>
          </a:p>
        </p:txBody>
      </p:sp>
      <p:sp>
        <p:nvSpPr>
          <p:cNvPr id="128015" name="Rectangle 15"/>
          <p:cNvSpPr>
            <a:spLocks noChangeAspect="1" noChangeArrowheads="1"/>
          </p:cNvSpPr>
          <p:nvPr/>
        </p:nvSpPr>
        <p:spPr bwMode="auto">
          <a:xfrm>
            <a:off x="225425" y="5051425"/>
            <a:ext cx="3940175" cy="68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buFontTx/>
              <a:buChar char="•"/>
            </a:pPr>
            <a:r>
              <a:rPr lang="es-ES" sz="1200" b="1">
                <a:latin typeface="Verdana" pitchFamily="34" charset="0"/>
              </a:rPr>
              <a:t> Filtro aire desgastado:</a:t>
            </a:r>
            <a:r>
              <a:rPr lang="es-ES" sz="1200">
                <a:latin typeface="Verdana" pitchFamily="34" charset="0"/>
              </a:rPr>
              <a:t> el mantel a la base del pistón lado aspiración aparece adelgazado a causa del desgaste y las estrías del pistón desaparecen</a:t>
            </a:r>
          </a:p>
          <a:p>
            <a:pPr algn="just"/>
            <a:endParaRPr lang="es-ES" sz="1200">
              <a:latin typeface="Verdana" pitchFamily="34" charset="0"/>
            </a:endParaRPr>
          </a:p>
        </p:txBody>
      </p:sp>
      <p:sp>
        <p:nvSpPr>
          <p:cNvPr id="128016" name="Rectangle 16"/>
          <p:cNvSpPr>
            <a:spLocks noChangeAspect="1" noChangeArrowheads="1"/>
          </p:cNvSpPr>
          <p:nvPr/>
        </p:nvSpPr>
        <p:spPr bwMode="auto">
          <a:xfrm>
            <a:off x="4572000" y="5051425"/>
            <a:ext cx="3940175" cy="68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buFontTx/>
              <a:buChar char="•"/>
            </a:pPr>
            <a:r>
              <a:rPr lang="es-ES" sz="1200" b="1">
                <a:latin typeface="Verdana" pitchFamily="34" charset="0"/>
              </a:rPr>
              <a:t> Filtro aire dañado o ausente: </a:t>
            </a:r>
            <a:r>
              <a:rPr lang="es-ES" sz="1200">
                <a:latin typeface="Verdana" pitchFamily="34" charset="0"/>
              </a:rPr>
              <a:t>el cielo del pistón sufre machacaduras y se forman estrías profundas y agresivas en el mantel del pistón lado aspiración</a:t>
            </a:r>
          </a:p>
        </p:txBody>
      </p:sp>
      <p:sp>
        <p:nvSpPr>
          <p:cNvPr id="128017" name="Rectangle 17"/>
          <p:cNvSpPr>
            <a:spLocks noChangeAspect="1" noChangeArrowheads="1"/>
          </p:cNvSpPr>
          <p:nvPr/>
        </p:nvSpPr>
        <p:spPr bwMode="auto">
          <a:xfrm>
            <a:off x="631825" y="5967413"/>
            <a:ext cx="7880350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sz="1200" b="1">
                <a:latin typeface="Verdana" pitchFamily="34" charset="0"/>
              </a:rPr>
              <a:t>Daño causado al pistón por un filtro aria desgastado o dañado - ausente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4" name="Picture 6" descr="surriscaldamento_2b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1700" y="2381250"/>
            <a:ext cx="3486150" cy="3543300"/>
          </a:xfrm>
          <a:prstGeom prst="rect">
            <a:avLst/>
          </a:prstGeom>
          <a:noFill/>
        </p:spPr>
      </p:pic>
      <p:sp>
        <p:nvSpPr>
          <p:cNvPr id="124937" name="AutoShape 9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267575" y="6486525"/>
            <a:ext cx="1768475" cy="276225"/>
          </a:xfrm>
          <a:prstGeom prst="actionButtonBlank">
            <a:avLst/>
          </a:prstGeom>
          <a:solidFill>
            <a:srgbClr val="0099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s-ES" sz="1000" b="1">
                <a:solidFill>
                  <a:schemeClr val="bg1"/>
                </a:solidFill>
              </a:rPr>
              <a:t>Torna a Lista di controles</a:t>
            </a:r>
          </a:p>
        </p:txBody>
      </p:sp>
      <p:sp>
        <p:nvSpPr>
          <p:cNvPr id="124938" name="Text Box 10"/>
          <p:cNvSpPr txBox="1">
            <a:spLocks noChangeArrowheads="1"/>
          </p:cNvSpPr>
          <p:nvPr/>
        </p:nvSpPr>
        <p:spPr bwMode="auto">
          <a:xfrm>
            <a:off x="0" y="1196975"/>
            <a:ext cx="9144000" cy="64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" sz="2800" b="1">
                <a:solidFill>
                  <a:srgbClr val="009900"/>
                </a:solidFill>
              </a:rPr>
              <a:t>4.5.  Sobrecalentamiento</a:t>
            </a:r>
          </a:p>
        </p:txBody>
      </p:sp>
      <p:sp>
        <p:nvSpPr>
          <p:cNvPr id="124939" name="Rectangle 11"/>
          <p:cNvSpPr>
            <a:spLocks noChangeAspect="1" noChangeArrowheads="1"/>
          </p:cNvSpPr>
          <p:nvPr/>
        </p:nvSpPr>
        <p:spPr bwMode="auto">
          <a:xfrm>
            <a:off x="4572000" y="3486150"/>
            <a:ext cx="3940175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es-ES" sz="1200">
                <a:latin typeface="Verdana" pitchFamily="34" charset="0"/>
              </a:rPr>
              <a:t>El sobrecalentamiento causa una dilatación del mantel del pistón lado escape del cilindro.</a:t>
            </a:r>
          </a:p>
          <a:p>
            <a:pPr algn="just"/>
            <a:endParaRPr lang="es-ES" sz="1200">
              <a:latin typeface="Verdana" pitchFamily="34" charset="0"/>
            </a:endParaRPr>
          </a:p>
          <a:p>
            <a:pPr algn="just"/>
            <a:r>
              <a:rPr lang="es-ES" sz="1200" b="1">
                <a:latin typeface="Verdana" pitchFamily="34" charset="0"/>
              </a:rPr>
              <a:t>Daño causado al pistón por sobrecalentamiento (aletas de enfriamiento tapadas o aspiración aire obstruida)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Text Box 3"/>
          <p:cNvSpPr txBox="1">
            <a:spLocks noChangeArrowheads="1"/>
          </p:cNvSpPr>
          <p:nvPr/>
        </p:nvSpPr>
        <p:spPr bwMode="auto">
          <a:xfrm>
            <a:off x="0" y="1196975"/>
            <a:ext cx="9144000" cy="64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" sz="2800" b="1">
                <a:solidFill>
                  <a:srgbClr val="009900"/>
                </a:solidFill>
              </a:rPr>
              <a:t>4.6.  Preencendido - Detonación</a:t>
            </a:r>
          </a:p>
        </p:txBody>
      </p:sp>
      <p:pic>
        <p:nvPicPr>
          <p:cNvPr id="125965" name="Picture 13" descr="detonazione_2_b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" y="2185988"/>
            <a:ext cx="4260850" cy="3929062"/>
          </a:xfrm>
          <a:prstGeom prst="rect">
            <a:avLst/>
          </a:prstGeom>
          <a:noFill/>
        </p:spPr>
      </p:pic>
      <p:sp>
        <p:nvSpPr>
          <p:cNvPr id="125966" name="Rectangle 14"/>
          <p:cNvSpPr>
            <a:spLocks noChangeAspect="1" noChangeArrowheads="1"/>
          </p:cNvSpPr>
          <p:nvPr/>
        </p:nvSpPr>
        <p:spPr bwMode="auto">
          <a:xfrm>
            <a:off x="4572000" y="2971800"/>
            <a:ext cx="3940175" cy="170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es-ES" sz="1200">
                <a:latin typeface="Verdana" pitchFamily="34" charset="0"/>
              </a:rPr>
              <a:t>La esplosion del carburante anticipa el encendido de la bujia. Esto provoca un efecto que puede provocar el pre-encedido y/o la detonacion del piston.</a:t>
            </a:r>
          </a:p>
          <a:p>
            <a:pPr algn="just"/>
            <a:endParaRPr lang="es-ES" sz="1200">
              <a:latin typeface="Verdana" pitchFamily="34" charset="0"/>
            </a:endParaRPr>
          </a:p>
          <a:p>
            <a:pPr algn="just"/>
            <a:r>
              <a:rPr lang="es-ES" sz="1200" b="1">
                <a:latin typeface="Verdana" pitchFamily="34" charset="0"/>
              </a:rPr>
              <a:t>Preencendido:</a:t>
            </a:r>
            <a:r>
              <a:rPr lang="es-ES" sz="1200">
                <a:latin typeface="Verdana" pitchFamily="34" charset="0"/>
              </a:rPr>
              <a:t> se funde parte del cielo (en particular el lado escape)</a:t>
            </a:r>
          </a:p>
          <a:p>
            <a:pPr algn="just">
              <a:buFontTx/>
              <a:buChar char="•"/>
            </a:pPr>
            <a:endParaRPr lang="es-ES" sz="1200">
              <a:latin typeface="Verdana" pitchFamily="34" charset="0"/>
            </a:endParaRPr>
          </a:p>
          <a:p>
            <a:pPr algn="just"/>
            <a:r>
              <a:rPr lang="es-ES" sz="1200" b="1">
                <a:latin typeface="Verdana" pitchFamily="34" charset="0"/>
              </a:rPr>
              <a:t>Daño causado al pistón por la explosión (carburante descompuesto - bajo numero de octanaje – ecxesiva cantidad de alcohol – ecxesivo relacion de compresion)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ruttura predefinita">
  <a:themeElements>
    <a:clrScheme name="1_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5369</TotalTime>
  <Words>1614</Words>
  <Application>Microsoft Office PowerPoint</Application>
  <PresentationFormat>Presentación en pantalla (4:3)</PresentationFormat>
  <Paragraphs>169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19</vt:i4>
      </vt:variant>
    </vt:vector>
  </HeadingPairs>
  <TitlesOfParts>
    <vt:vector size="21" baseType="lpstr">
      <vt:lpstr>Struttura predefinita</vt:lpstr>
      <vt:lpstr>1_Struttura predefinita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console</dc:creator>
  <cp:lastModifiedBy>Raquel Talavera</cp:lastModifiedBy>
  <cp:revision>182</cp:revision>
  <dcterms:created xsi:type="dcterms:W3CDTF">2007-05-08T08:12:06Z</dcterms:created>
  <dcterms:modified xsi:type="dcterms:W3CDTF">2018-01-31T22:31:56Z</dcterms:modified>
</cp:coreProperties>
</file>